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0" r:id="rId3"/>
    <p:sldId id="535" r:id="rId4"/>
    <p:sldId id="536" r:id="rId5"/>
    <p:sldId id="537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8" r:id="rId16"/>
    <p:sldId id="549" r:id="rId17"/>
    <p:sldId id="550" r:id="rId18"/>
    <p:sldId id="588" r:id="rId19"/>
    <p:sldId id="551" r:id="rId20"/>
    <p:sldId id="552" r:id="rId21"/>
    <p:sldId id="553" r:id="rId22"/>
    <p:sldId id="555" r:id="rId23"/>
    <p:sldId id="554" r:id="rId24"/>
    <p:sldId id="556" r:id="rId25"/>
    <p:sldId id="557" r:id="rId26"/>
    <p:sldId id="558" r:id="rId27"/>
    <p:sldId id="586" r:id="rId28"/>
    <p:sldId id="561" r:id="rId29"/>
    <p:sldId id="562" r:id="rId30"/>
    <p:sldId id="563" r:id="rId31"/>
    <p:sldId id="584" r:id="rId32"/>
    <p:sldId id="568" r:id="rId33"/>
    <p:sldId id="569" r:id="rId34"/>
    <p:sldId id="570" r:id="rId35"/>
    <p:sldId id="571" r:id="rId36"/>
    <p:sldId id="572" r:id="rId37"/>
    <p:sldId id="573" r:id="rId38"/>
    <p:sldId id="574" r:id="rId39"/>
    <p:sldId id="575" r:id="rId40"/>
    <p:sldId id="576" r:id="rId41"/>
    <p:sldId id="577" r:id="rId42"/>
    <p:sldId id="587" r:id="rId43"/>
    <p:sldId id="589" r:id="rId44"/>
    <p:sldId id="590" r:id="rId45"/>
    <p:sldId id="601" r:id="rId46"/>
    <p:sldId id="602" r:id="rId47"/>
    <p:sldId id="605" r:id="rId48"/>
    <p:sldId id="604" r:id="rId49"/>
    <p:sldId id="606" r:id="rId50"/>
    <p:sldId id="607" r:id="rId51"/>
    <p:sldId id="608" r:id="rId52"/>
    <p:sldId id="609" r:id="rId53"/>
    <p:sldId id="610" r:id="rId54"/>
    <p:sldId id="611" r:id="rId5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900"/>
    <a:srgbClr val="3333FF"/>
    <a:srgbClr val="660033"/>
    <a:srgbClr val="FF9900"/>
    <a:srgbClr val="CC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</a:defRPr>
            </a:lvl1pPr>
          </a:lstStyle>
          <a:p>
            <a:pPr>
              <a:defRPr/>
            </a:pPr>
            <a:fld id="{ADE258A1-CDB5-304E-A9DC-F553726907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3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2963603-4FB8-514C-8419-721AFDBCE5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30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328B5CF-E010-FF41-940E-F99D6826F6D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9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8D737CA-F307-D442-95A8-4282220A64E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05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7C47B85-5BA6-564A-ABAE-BD1A79026B34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8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5CB4C6D-29CC-DD49-8CFB-F52785142197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C8A67D6-EBFF-034B-A6B8-DBCA0B159641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5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4F61C7A-9F5F-A644-877C-CEAD6236797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CE80D40-B5BF-2048-B968-779C7E0053B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8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7D8A988-B6FD-A447-85B0-B4F3A7B07D4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90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16F1A96-43C9-B340-B95F-71445E3D404A}" type="slidenum">
              <a:rPr lang="en-US" sz="1200">
                <a:solidFill>
                  <a:schemeClr val="tx1"/>
                </a:solidFill>
                <a:latin typeface="Arial" charset="0"/>
              </a:rPr>
              <a:pPr eaLnBrk="1" hangingPunct="1"/>
              <a:t>18</a:t>
            </a:fld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Make a point about the location/attachment of that PP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7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6C637DD-3CD6-E046-B5C3-770748006F0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3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9C3BAA1-8D6C-EF41-A502-FAD4D05ADBA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0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43E27B9-BB88-7045-B537-83172285BC98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3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7C1A174-5639-244D-A31A-F478B128A05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9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919B191-2015-2D40-A34A-72452EF53A3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50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0FE7CB2-8B6C-3241-AEBC-301A5C263AE5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7632084-EA8A-1947-9903-B03211ABE98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5A60D43-AB35-CA4E-9CE2-4EAA7B50818C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91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ED4803F-2700-E245-9E74-D7F0F6A70FCA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791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5573C98-2594-B747-83DD-C29652C00E6F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3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1CBD66D-FDBF-6F4F-BEBB-75D4534B4A39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08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7CDB458-1696-0645-88F9-C8CAF8B2247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94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8AA2733-7D4A-B147-86A9-9070ECFB889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6089432-172F-E047-AE6D-83DDB385D77C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301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D48E447-6374-CA46-BAE7-CCAE34389FA4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96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3ECED89-7B88-484B-8811-EC33C8D562B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4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67BDF79-D401-7B4E-9C00-24208D9A058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4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203371B-951E-844C-9739-F0C503F3DB6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0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AA23B45-E0EE-F646-B496-FCD2B32BE66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95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950B78A-A053-E149-88D4-6E28817269F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19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46731DF-15BE-AB45-AD91-0B1FC56A307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17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47BFBF9-309A-294E-A95C-0B2E1C95A212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29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AACC247-0295-0547-AB34-616721A57AAC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77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71E0203-6E7F-0A4C-A0B4-515F6390C42E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41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7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F6952AE-BA82-4544-9E2C-8E9D4C85BF3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70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2E61293-9557-1D44-8DA2-40EF1A21822B}" type="slidenum">
              <a:rPr lang="en-US" sz="1200">
                <a:solidFill>
                  <a:schemeClr val="tx1"/>
                </a:solidFill>
                <a:latin typeface="Arial" charset="0"/>
              </a:rPr>
              <a:pPr eaLnBrk="1" hangingPunct="1"/>
              <a:t>42</a:t>
            </a:fld>
            <a:endParaRPr lang="en-US" sz="12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42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E13E1F-3E74-684C-94D1-ECB523C68A49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80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EFB6B0-00F0-7A4C-A189-BBD5F0051C90}" type="slidenum">
              <a:rPr lang="en-US" sz="1200"/>
              <a:pPr eaLnBrk="1" hangingPunct="1"/>
              <a:t>45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42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6D7F72-D820-5747-9EFC-DCB3F8DC7806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628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29C4E5-6AF5-744F-9D42-15E9DB903D90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34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C37EBA-18E3-B042-9DC5-54C56C147917}" type="slidenum">
              <a:rPr lang="en-US" sz="1200"/>
              <a:pPr eaLnBrk="1" hangingPunct="1"/>
              <a:t>48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98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A7092B-F02E-F743-87BA-B1B585B614F5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15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9BBEAF-053C-2F4E-90C4-6BF7BD359649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C13BBB-608E-C346-93B7-E31E125D39D6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49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ADA09B-3989-BA40-80C3-244218A25828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7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9202D72-FFD7-5741-9D67-58971A8ECED3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04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18F488-6C04-1D4B-AE2A-92EF2B9ADA64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766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4D9DE0-1EC9-344B-99DF-21C0CF283C8F}" type="slidenum">
              <a:rPr lang="en-US" sz="1200"/>
              <a:pPr eaLnBrk="1" hangingPunct="1"/>
              <a:t>54</a:t>
            </a:fld>
            <a:endParaRPr lang="en-US" sz="1200"/>
          </a:p>
        </p:txBody>
      </p:sp>
      <p:sp>
        <p:nvSpPr>
          <p:cNvPr id="87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15B9DEF-E31F-7047-BDCE-CA2BB29F406D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4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D574733-77FD-B74D-8850-3A1364C3E6D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5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4D5BB1F-39AC-6C4A-B20F-1E41877EBC29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24B99E3-5577-7D4B-B7FE-713A94F8DB84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47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</a:endParaRPr>
          </a:p>
        </p:txBody>
      </p:sp>
      <p:sp>
        <p:nvSpPr>
          <p:cNvPr id="56115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2"/>
            <a:ext cx="7772400" cy="11037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115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8082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22851-73C1-6243-BA53-9DC73A37FD17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2A4E36-A7CA-3C45-AB1B-BEC78C460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1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4CA7E-ECFB-A241-87A7-1BAAC3DE074A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EE28D-E5C5-E446-99D4-DA0F1BD72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0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1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2943226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BFB7F-DC15-C24C-8555-76CD4DED8267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A7AB-10C6-2D4A-8BF3-6CE4BE7FA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8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914400"/>
            <a:ext cx="8229600" cy="3943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EAAC3-9725-3043-855C-A8BEC7391CF3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BAB3A-1735-BF4E-A950-DAAAB7A85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7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D0D4F-CB82-314D-B7F5-7B31DF5B3070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C6B4B-04EC-A24B-849D-0AFAC557E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E9D55D-0802-4E42-BAD1-912BA814F6F2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ADC4F-5C0D-7141-98D6-177BE8AED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7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960B2-FF75-0140-AC5B-5B5CCFAB02AF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B864FD-B0D4-6748-A4A4-07BE7F98B9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49AED-C93A-3C4D-BBD8-C26A0257C3DA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A531F-0B72-4A4F-BFF2-0B15086717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185D8-5ECC-7045-926B-514D86FE1B3D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853C7-62D0-554E-BF86-F6D905FCF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1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2C92A-BB1A-754E-86EB-7DBBF0128A51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BB363-5D26-B548-A1CA-6AEB8E403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5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4CF66-7731-2143-AF5A-BE649CEBEBF1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28404-A2AE-1248-BC39-9B50FCE13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1F1F1-6F5B-5443-8F29-48C9DEF15FA7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A9BB4-C4B8-3449-8B3D-63A3D3890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3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3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73B16B8C-0658-C44D-B3EC-519E3E417126}" type="datetime1">
              <a:rPr lang="en-US"/>
              <a:pPr>
                <a:defRPr/>
              </a:pPr>
              <a:t>10/18/18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50C0589C-DAC6-3043-B777-1439EAACBF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3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43250"/>
            <a:ext cx="6400800" cy="13144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CSCI 5832—Lecture 15</a:t>
            </a:r>
          </a:p>
          <a:p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4BA642D-431E-E040-8ADE-B54FBFB74078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6786DE2-3B59-B74D-9FDE-F7460D1E7C5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Grammars and Constituency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Of course, there’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s nothing easy or </a:t>
            </a:r>
            <a:r>
              <a:rPr lang="en-US" altLang="ja-JP" sz="2400" dirty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obvious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 about how we come up with right set of constituents and the rules that govern how they combine...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That’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s why there are so many different theories of grammar and competing analyses of the same data.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 approach to grammar, and the analyses, adopted here are very generic (and don’t correspond to any modern, or even interesting, linguistic theory of grammar).</a:t>
            </a:r>
          </a:p>
          <a:p>
            <a:pPr>
              <a:buFont typeface="Wingdings" charset="0"/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852321C-AC03-9243-9364-83D14278207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D154A89-B8DD-C44F-B75B-4F02A320038E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Context-Free Grammars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Context-free grammars (CFGs)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charset="0"/>
                <a:cs typeface="ＭＳ Ｐゴシック" charset="0"/>
              </a:rPr>
              <a:t>Part of the Chomsky hierarchy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Also known as</a:t>
            </a:r>
          </a:p>
          <a:p>
            <a:pPr lvl="2"/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Phrase structure grammars</a:t>
            </a:r>
          </a:p>
          <a:p>
            <a:pPr lvl="2"/>
            <a:r>
              <a:rPr lang="en-US" sz="2000" dirty="0">
                <a:solidFill>
                  <a:schemeClr val="accent2"/>
                </a:solidFill>
                <a:latin typeface="Tahoma" charset="0"/>
                <a:ea typeface="ＭＳ Ｐゴシック" charset="0"/>
              </a:rPr>
              <a:t>Backus-Naur form</a:t>
            </a:r>
          </a:p>
          <a:p>
            <a:r>
              <a:rPr lang="en-US" dirty="0">
                <a:solidFill>
                  <a:schemeClr val="tx2"/>
                </a:solidFill>
                <a:latin typeface="Tahoma" charset="0"/>
                <a:ea typeface="ＭＳ Ｐゴシック" charset="0"/>
                <a:cs typeface="ＭＳ Ｐゴシック" charset="0"/>
              </a:rPr>
              <a:t>Consist of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Rules 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Terminals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Non-terminals</a:t>
            </a:r>
          </a:p>
          <a:p>
            <a:pPr lvl="1"/>
            <a:endParaRPr lang="en-US" dirty="0">
              <a:solidFill>
                <a:srgbClr val="A50021"/>
              </a:solidFill>
              <a:latin typeface="Tahoma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192A063-2922-B64D-AB29-EB5F54C5A695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879F00A-ECAD-8D4D-8BFB-B3EFEDD2AA34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Context-Free Grammars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763000" cy="39433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Terminals</a:t>
            </a:r>
          </a:p>
          <a:p>
            <a:pPr lvl="1"/>
            <a:r>
              <a:rPr lang="en-US" sz="2400" dirty="0">
                <a:latin typeface="Tahoma" charset="0"/>
              </a:rPr>
              <a:t>Take these to be words (for now)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Non-Terminals</a:t>
            </a:r>
          </a:p>
          <a:p>
            <a:pPr lvl="1"/>
            <a:r>
              <a:rPr lang="en-US" sz="2400" dirty="0">
                <a:latin typeface="Tahoma" charset="0"/>
              </a:rPr>
              <a:t>Correspond to the constituents in a language</a:t>
            </a: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Like noun phrase, verb phrase and sentence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Rules</a:t>
            </a:r>
          </a:p>
          <a:p>
            <a:pPr lvl="1"/>
            <a:r>
              <a:rPr lang="en-US" sz="2400" dirty="0">
                <a:latin typeface="Tahoma" charset="0"/>
              </a:rPr>
              <a:t>Rules consist of a single non-terminal on the left and any number of terminals and non-terminals on the right.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63293E0-1F83-2048-B903-D66E58133E89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7DDBBC7-C0AC-A34C-91AC-A6557BD133D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Some NP Rules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42950"/>
            <a:ext cx="8534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Here are some rules for noun phrases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These rules describe two kinds of NPs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One that consists of a determiner followed by a nominal</a:t>
            </a:r>
          </a:p>
          <a:p>
            <a:pPr lvl="2">
              <a:lnSpc>
                <a:spcPct val="90000"/>
              </a:lnSpc>
            </a:pPr>
            <a:r>
              <a:rPr lang="en-US" sz="1600" i="1" dirty="0">
                <a:latin typeface="Tahoma" charset="0"/>
              </a:rPr>
              <a:t>The flight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And another that says that proper names are NPs</a:t>
            </a:r>
          </a:p>
          <a:p>
            <a:pPr lvl="2">
              <a:lnSpc>
                <a:spcPct val="90000"/>
              </a:lnSpc>
            </a:pPr>
            <a:r>
              <a:rPr lang="en-US" sz="1600" i="1" dirty="0">
                <a:latin typeface="Tahoma" charset="0"/>
              </a:rPr>
              <a:t>JetBlue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The third rule demonstrates the recursive power of CFGs</a:t>
            </a:r>
          </a:p>
          <a:p>
            <a:pPr lvl="3">
              <a:lnSpc>
                <a:spcPct val="90000"/>
              </a:lnSpc>
            </a:pPr>
            <a:r>
              <a:rPr lang="en-US" sz="1600" dirty="0">
                <a:latin typeface="Tahoma" charset="0"/>
                <a:ea typeface="ＭＳ Ｐゴシック" charset="0"/>
              </a:rPr>
              <a:t>Same non-terminal on the right and left-side of the rule</a:t>
            </a:r>
          </a:p>
          <a:p>
            <a:pPr lvl="3">
              <a:lnSpc>
                <a:spcPct val="90000"/>
              </a:lnSpc>
            </a:pPr>
            <a:r>
              <a:rPr lang="en-US" sz="1600" i="1" dirty="0">
                <a:latin typeface="Tahoma" charset="0"/>
                <a:ea typeface="ＭＳ Ｐゴシック" charset="0"/>
              </a:rPr>
              <a:t>The morning flight</a:t>
            </a:r>
          </a:p>
        </p:txBody>
      </p:sp>
      <p:pic>
        <p:nvPicPr>
          <p:cNvPr id="40966" name="Picture 4" descr="np-ru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249816"/>
            <a:ext cx="55626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FFF5BBF-3E90-AC40-9A65-E62DFE2AF816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B0BE909-5FC3-F947-B51C-5AD7A530F5F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Toy Grammar</a:t>
            </a:r>
          </a:p>
        </p:txBody>
      </p:sp>
      <p:pic>
        <p:nvPicPr>
          <p:cNvPr id="1472516" name="Picture 4" descr="L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800101"/>
            <a:ext cx="8128000" cy="3977879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689DB1B-F9F9-424F-8959-3EB754F80A21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</a:t>
            </a:r>
            <a:r>
              <a:rPr lang="en-US" sz="1000" dirty="0" err="1">
                <a:solidFill>
                  <a:srgbClr val="181813"/>
                </a:solidFill>
                <a:latin typeface="Arial" charset="0"/>
                <a:cs typeface="Arial" charset="0"/>
              </a:rPr>
              <a:t>Jurafsky</a:t>
            </a:r>
            <a:r>
              <a:rPr lang="en-US" sz="1000" dirty="0">
                <a:solidFill>
                  <a:srgbClr val="181813"/>
                </a:solidFill>
                <a:latin typeface="Arial" charset="0"/>
                <a:cs typeface="Arial" charset="0"/>
              </a:rPr>
              <a:t> and Martin       </a:t>
            </a:r>
            <a:endParaRPr lang="en-US" sz="1400" dirty="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7DFF629-9D87-CE4F-83DF-3EC864F8683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Derivations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95350"/>
            <a:ext cx="4267200" cy="3943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derivation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is a sequence of rules applied to a string that </a:t>
            </a:r>
            <a:r>
              <a:rPr lang="en-US" sz="2800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accounts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for that string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Covers all the elements in the string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Covers only the elements in the string</a:t>
            </a:r>
          </a:p>
        </p:txBody>
      </p:sp>
      <p:pic>
        <p:nvPicPr>
          <p:cNvPr id="1475589" name="Picture 5" descr="deri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635" y="1276351"/>
            <a:ext cx="4533365" cy="3392091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EEC8B54-BB64-7D49-BC15-D63D692D37DE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915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92810CB-FF24-B944-B735-F57672E2961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Definition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5715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Formally, a CFG consists of </a:t>
            </a:r>
          </a:p>
        </p:txBody>
      </p:sp>
      <p:pic>
        <p:nvPicPr>
          <p:cNvPr id="1642500" name="Picture 4" descr="cfg-de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771651"/>
            <a:ext cx="8724900" cy="20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accent1">
                <a:alpha val="74998"/>
              </a:scheme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DAEC018-DF8E-C14E-BD29-D5FAD4A7E843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9FA5E50-DF93-1A45-A8F8-56175C2F39E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Parsing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Parsing is the process of taking a string and a grammar and returning derivation(s) for that string</a:t>
            </a:r>
          </a:p>
          <a:p>
            <a:pPr lvl="1"/>
            <a:r>
              <a:rPr lang="en-US" sz="2400" dirty="0">
                <a:latin typeface="Tahoma" charset="0"/>
                <a:cs typeface="ＭＳ Ｐゴシック" charset="0"/>
              </a:rPr>
              <a:t>Derivation == Parse Tree</a:t>
            </a: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5725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Automatic Syntactic Parse</a:t>
            </a:r>
          </a:p>
        </p:txBody>
      </p:sp>
      <p:pic>
        <p:nvPicPr>
          <p:cNvPr id="51203" name="Picture 5" descr="Fri_1-42-2-p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247"/>
                    </a14:imgEffect>
                    <a14:imgEffect>
                      <a14:saturation sat="1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914401"/>
            <a:ext cx="8764588" cy="403978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705AA21-E897-4B4E-A8E4-C3EE0A7F98D6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091C9404-3F9E-5F4D-B342-6AFB39C8F876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19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An English Grammar Fragment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Sentences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Noun phrases</a:t>
            </a:r>
          </a:p>
          <a:p>
            <a:pPr lvl="1"/>
            <a:r>
              <a:rPr lang="en-US" dirty="0">
                <a:latin typeface="Tahoma" charset="0"/>
              </a:rPr>
              <a:t>Agreement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Verb phrases</a:t>
            </a:r>
          </a:p>
          <a:p>
            <a:pPr lvl="1"/>
            <a:r>
              <a:rPr lang="en-US" dirty="0" err="1">
                <a:latin typeface="Tahoma" charset="0"/>
              </a:rPr>
              <a:t>Subcategorization</a:t>
            </a:r>
            <a:endParaRPr lang="en-US" dirty="0">
              <a:latin typeface="Tahoma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23AB99D-F034-ED46-A479-708087B92C0E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F072DE7-B000-D547-B7F8-980D6B874E8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0"/>
            <a:ext cx="85344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Moving from words to larger units of analysis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Syntax and Grammars</a:t>
            </a:r>
          </a:p>
          <a:p>
            <a:pPr lvl="2"/>
            <a:r>
              <a:rPr lang="en-US" dirty="0">
                <a:latin typeface="Tahoma" charset="0"/>
              </a:rPr>
              <a:t>Context-free grammars</a:t>
            </a:r>
          </a:p>
          <a:p>
            <a:pPr lvl="2"/>
            <a:r>
              <a:rPr lang="en-US" dirty="0">
                <a:latin typeface="Tahoma" charset="0"/>
              </a:rPr>
              <a:t>Grammars for English</a:t>
            </a:r>
          </a:p>
          <a:p>
            <a:pPr lvl="2"/>
            <a:r>
              <a:rPr lang="en-US" dirty="0" err="1">
                <a:latin typeface="Tahoma" charset="0"/>
              </a:rPr>
              <a:t>Treebanks</a:t>
            </a:r>
            <a:endParaRPr lang="en-US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Moving on to Chapters 10, 11,12,and 13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2DD1322-0379-944A-84FF-3F2BD81D1713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52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9F4C24F-C9D3-9640-BCF6-90C558430311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Sentence Types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95350"/>
            <a:ext cx="8458200" cy="354330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Declaratives:  </a:t>
            </a:r>
            <a:r>
              <a:rPr lang="en-US" sz="2800" i="1" dirty="0">
                <a:solidFill>
                  <a:srgbClr val="0070C0"/>
                </a:solidFill>
                <a:latin typeface="Tahoma" charset="0"/>
                <a:ea typeface="ＭＳ Ｐゴシック" charset="0"/>
                <a:cs typeface="ＭＳ Ｐゴシック" charset="0"/>
              </a:rPr>
              <a:t>A plane left.</a:t>
            </a:r>
          </a:p>
          <a:p>
            <a:pPr lvl="1">
              <a:buFont typeface="Wingdings" charset="0"/>
              <a:buNone/>
            </a:pP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S </a:t>
            </a:r>
            <a:r>
              <a:rPr lang="en-US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 NP VP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Imperatives:   </a:t>
            </a:r>
            <a:r>
              <a:rPr lang="en-US" sz="2800" i="1" dirty="0">
                <a:solidFill>
                  <a:srgbClr val="0070C0"/>
                </a:solidFill>
                <a:latin typeface="Tahoma" charset="0"/>
                <a:ea typeface="ＭＳ Ｐゴシック" charset="0"/>
                <a:cs typeface="ＭＳ Ｐゴシック" charset="0"/>
              </a:rPr>
              <a:t>Leave!</a:t>
            </a:r>
          </a:p>
          <a:p>
            <a:pPr lvl="1">
              <a:buFont typeface="Wingdings" charset="0"/>
              <a:buNone/>
            </a:pP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S </a:t>
            </a:r>
            <a:r>
              <a:rPr lang="en-US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 VP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Yes-No Questions: </a:t>
            </a:r>
            <a:r>
              <a:rPr lang="en-US" sz="2800" i="1" dirty="0">
                <a:solidFill>
                  <a:srgbClr val="0070C0"/>
                </a:solidFill>
                <a:latin typeface="Tahoma" charset="0"/>
                <a:ea typeface="ＭＳ Ｐゴシック" charset="0"/>
                <a:cs typeface="ＭＳ Ｐゴシック" charset="0"/>
              </a:rPr>
              <a:t>Did the plane leave?</a:t>
            </a:r>
            <a:endParaRPr lang="en-US" sz="2800" dirty="0">
              <a:solidFill>
                <a:srgbClr val="0070C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S </a:t>
            </a:r>
            <a:r>
              <a:rPr lang="en-US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 Aux NP VP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WH Questions: </a:t>
            </a:r>
            <a:r>
              <a:rPr lang="en-US" sz="2800" i="1" dirty="0">
                <a:solidFill>
                  <a:srgbClr val="0070C0"/>
                </a:solidFill>
                <a:latin typeface="Tahoma" charset="0"/>
                <a:ea typeface="ＭＳ Ｐゴシック" charset="0"/>
                <a:cs typeface="ＭＳ Ｐゴシック" charset="0"/>
              </a:rPr>
              <a:t>When did the plane leave?</a:t>
            </a:r>
            <a:endParaRPr lang="en-US" sz="2800" dirty="0">
              <a:solidFill>
                <a:srgbClr val="0070C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buFont typeface="Wingdings" charset="0"/>
              <a:buNone/>
            </a:pP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S </a:t>
            </a:r>
            <a:r>
              <a:rPr lang="en-US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2400" i="1" dirty="0">
                <a:solidFill>
                  <a:srgbClr val="A50021"/>
                </a:solidFill>
                <a:latin typeface="Tahoma" charset="0"/>
              </a:rPr>
              <a:t> WH-NP Aux NP VP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5B40837-DF68-E747-B7C1-723CFFEC8A39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73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88111EE-01CA-C942-8356-5D111F6D76A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Noun Phrases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Let’s consider the following rule in more detail...</a:t>
            </a:r>
          </a:p>
          <a:p>
            <a:pPr>
              <a:buFont typeface="Wingdings" charset="0"/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		</a:t>
            </a:r>
            <a:r>
              <a:rPr lang="en-US" sz="2800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NP </a:t>
            </a:r>
            <a:r>
              <a:rPr lang="en-US" b="1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</a:t>
            </a:r>
            <a:r>
              <a:rPr lang="en-US" sz="2800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  <a:sym typeface="Symbol" charset="0"/>
              </a:rPr>
              <a:t> </a:t>
            </a:r>
            <a:r>
              <a:rPr lang="en-US" sz="2800" i="1" dirty="0" err="1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Det</a:t>
            </a:r>
            <a:r>
              <a:rPr lang="en-US" sz="2800" i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Nominal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Much of the complexity of English noun phrases is hidden inside this one rule.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Consider the derivation for the NP in the following example</a:t>
            </a:r>
          </a:p>
          <a:p>
            <a:pPr lvl="1"/>
            <a:r>
              <a:rPr lang="en-US" sz="2400" i="1" dirty="0">
                <a:latin typeface="Tahoma" charset="0"/>
              </a:rPr>
              <a:t>Give me </a:t>
            </a:r>
            <a:r>
              <a:rPr lang="en-US" sz="2400" i="1" dirty="0">
                <a:solidFill>
                  <a:srgbClr val="009900"/>
                </a:solidFill>
                <a:latin typeface="Tahoma" charset="0"/>
              </a:rPr>
              <a:t>all the morning flights from Denver to Tampa leaving before 10</a:t>
            </a:r>
            <a:r>
              <a:rPr lang="en-US" sz="2400" i="1" dirty="0">
                <a:latin typeface="Tahoma" charset="0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40F85485-334A-4B4B-99EE-286B297BC0A5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93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A77A924-1E12-1D4E-BD99-A846C910FBB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Noun Phrase Structure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39433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Clearly this NP is really about “</a:t>
            </a:r>
            <a:r>
              <a:rPr lang="en-US" altLang="ja-JP" sz="2800" i="1" dirty="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rPr>
              <a:t>flights</a:t>
            </a:r>
            <a:r>
              <a:rPr lang="en-US" sz="2800" i="1" dirty="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i="1" dirty="0">
                <a:latin typeface="Tahoma" charset="0"/>
                <a:ea typeface="ＭＳ Ｐゴシック" charset="0"/>
                <a:cs typeface="ＭＳ Ｐゴシック" charset="0"/>
              </a:rPr>
              <a:t>. 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That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s the central organizing element (noun) in this NP. </a:t>
            </a:r>
          </a:p>
          <a:p>
            <a:pPr lvl="1"/>
            <a:r>
              <a:rPr lang="en-US" altLang="ja-JP" sz="2400" dirty="0">
                <a:latin typeface="Tahoma" charset="0"/>
                <a:cs typeface="ＭＳ Ｐゴシック" charset="0"/>
              </a:rPr>
              <a:t>Let</a:t>
            </a:r>
            <a:r>
              <a:rPr lang="en-US" sz="2400" dirty="0">
                <a:latin typeface="Tahoma" charset="0"/>
                <a:cs typeface="ＭＳ Ｐゴシック" charset="0"/>
              </a:rPr>
              <a:t>’</a:t>
            </a:r>
            <a:r>
              <a:rPr lang="en-US" altLang="ja-JP" sz="2400" dirty="0">
                <a:latin typeface="Tahoma" charset="0"/>
                <a:cs typeface="ＭＳ Ｐゴシック" charset="0"/>
              </a:rPr>
              <a:t>s call that word the </a:t>
            </a:r>
            <a:r>
              <a:rPr lang="en-US" altLang="ja-JP" sz="2400" i="1" dirty="0">
                <a:solidFill>
                  <a:schemeClr val="accent2"/>
                </a:solidFill>
                <a:latin typeface="Tahoma" charset="0"/>
                <a:cs typeface="ＭＳ Ｐゴシック" charset="0"/>
              </a:rPr>
              <a:t>head</a:t>
            </a:r>
            <a:r>
              <a:rPr lang="en-US" altLang="ja-JP" sz="2400" dirty="0">
                <a:latin typeface="Tahoma" charset="0"/>
                <a:cs typeface="ＭＳ Ｐゴシック" charset="0"/>
              </a:rPr>
              <a:t>.</a:t>
            </a:r>
          </a:p>
          <a:p>
            <a:pPr lvl="1"/>
            <a:r>
              <a:rPr lang="en-US" altLang="ja-JP" sz="2400" dirty="0">
                <a:latin typeface="Tahoma" charset="0"/>
                <a:cs typeface="ＭＳ Ｐゴシック" charset="0"/>
              </a:rPr>
              <a:t>All the other words in the NP are in some sense </a:t>
            </a:r>
            <a:r>
              <a:rPr lang="en-US" altLang="ja-JP" sz="2400" i="1" dirty="0">
                <a:solidFill>
                  <a:schemeClr val="accent1"/>
                </a:solidFill>
                <a:latin typeface="Tahoma" charset="0"/>
                <a:cs typeface="ＭＳ Ｐゴシック" charset="0"/>
              </a:rPr>
              <a:t>dependent</a:t>
            </a:r>
            <a:r>
              <a:rPr lang="en-US" altLang="ja-JP" sz="2400" dirty="0">
                <a:solidFill>
                  <a:schemeClr val="accent1"/>
                </a:solidFill>
                <a:latin typeface="Tahoma" charset="0"/>
                <a:cs typeface="ＭＳ Ｐゴシック" charset="0"/>
              </a:rPr>
              <a:t> </a:t>
            </a:r>
            <a:r>
              <a:rPr lang="en-US" altLang="ja-JP" sz="2400" dirty="0">
                <a:latin typeface="Tahoma" charset="0"/>
                <a:cs typeface="ＭＳ Ｐゴシック" charset="0"/>
              </a:rPr>
              <a:t>on the head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We can dissect this kind of NP into </a:t>
            </a:r>
          </a:p>
          <a:p>
            <a:pPr lvl="1"/>
            <a:r>
              <a:rPr lang="en-US" sz="2400" dirty="0">
                <a:latin typeface="Tahoma" charset="0"/>
                <a:cs typeface="ＭＳ Ｐゴシック" charset="0"/>
              </a:rPr>
              <a:t>the elements that come before the head</a:t>
            </a:r>
          </a:p>
          <a:p>
            <a:pPr lvl="1"/>
            <a:r>
              <a:rPr lang="en-US" sz="2400" dirty="0">
                <a:latin typeface="Tahoma" charset="0"/>
                <a:cs typeface="ＭＳ Ｐゴシック" charset="0"/>
              </a:rPr>
              <a:t>the head </a:t>
            </a:r>
          </a:p>
          <a:p>
            <a:pPr lvl="1"/>
            <a:r>
              <a:rPr lang="en-US" sz="2400" dirty="0">
                <a:latin typeface="Tahoma" charset="0"/>
                <a:cs typeface="ＭＳ Ｐゴシック" charset="0"/>
              </a:rPr>
              <a:t>the elements that come after it.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F488D27-892D-474A-A6BF-400FE16588CF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14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74DDEEB-5BAD-6E43-B04E-5A828733F21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pic>
        <p:nvPicPr>
          <p:cNvPr id="61444" name="Picture 4" descr="big-n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2"/>
            <a:ext cx="6172200" cy="412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Noun Phrases</a:t>
            </a:r>
          </a:p>
        </p:txBody>
      </p:sp>
      <p:sp>
        <p:nvSpPr>
          <p:cNvPr id="1660933" name="Oval 5"/>
          <p:cNvSpPr>
            <a:spLocks noChangeArrowheads="1"/>
          </p:cNvSpPr>
          <p:nvPr/>
        </p:nvSpPr>
        <p:spPr bwMode="auto">
          <a:xfrm>
            <a:off x="3352800" y="4057650"/>
            <a:ext cx="762000" cy="685800"/>
          </a:xfrm>
          <a:prstGeom prst="ellipse">
            <a:avLst/>
          </a:prstGeom>
          <a:solidFill>
            <a:schemeClr val="accent1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09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3DA0EDE-A5AC-6E40-9965-38D1376A6041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FC3F12A-CC37-064D-92E3-1FA67BF03E6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Determiners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19150"/>
            <a:ext cx="8458200" cy="394335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Noun phrases can consist of determiners followed by a nominal</a:t>
            </a:r>
          </a:p>
          <a:p>
            <a:pPr marL="457200" lvl="1" indent="0">
              <a:buFont typeface="Wingdings" charset="0"/>
              <a:buNone/>
              <a:defRPr/>
            </a:pPr>
            <a:r>
              <a:rPr lang="en-US" sz="2400" dirty="0">
                <a:latin typeface="Tahoma" charset="0"/>
                <a:cs typeface="ＭＳ Ｐゴシック" charset="0"/>
              </a:rPr>
              <a:t>		</a:t>
            </a:r>
            <a:r>
              <a:rPr lang="en-US" sz="2400" i="1" dirty="0">
                <a:latin typeface="Tahoma" charset="0"/>
                <a:cs typeface="ＭＳ Ｐゴシック" charset="0"/>
              </a:rPr>
              <a:t>NP </a:t>
            </a:r>
            <a:r>
              <a:rPr lang="en-US" b="1" i="1" dirty="0">
                <a:latin typeface="Tahoma" charset="0"/>
                <a:cs typeface="ＭＳ Ｐゴシック" charset="0"/>
                <a:sym typeface="Symbol" charset="0"/>
              </a:rPr>
              <a:t></a:t>
            </a:r>
            <a:r>
              <a:rPr lang="en-US" sz="2400" i="1" dirty="0">
                <a:latin typeface="Tahoma" charset="0"/>
                <a:cs typeface="ＭＳ Ｐゴシック" charset="0"/>
                <a:sym typeface="Symbol" charset="0"/>
              </a:rPr>
              <a:t> </a:t>
            </a:r>
            <a:r>
              <a:rPr lang="en-US" sz="2400" i="1" dirty="0" err="1">
                <a:latin typeface="Tahoma" charset="0"/>
                <a:cs typeface="ＭＳ Ｐゴシック" charset="0"/>
              </a:rPr>
              <a:t>Det</a:t>
            </a:r>
            <a:r>
              <a:rPr lang="en-US" sz="2400" i="1" dirty="0">
                <a:latin typeface="Tahoma" charset="0"/>
                <a:cs typeface="ＭＳ Ｐゴシック" charset="0"/>
              </a:rPr>
              <a:t> Nominal</a:t>
            </a:r>
            <a:endParaRPr lang="en-US" sz="2400" dirty="0">
              <a:latin typeface="Tahoma" charset="0"/>
              <a:cs typeface="ＭＳ Ｐゴシック" charset="0"/>
            </a:endParaRPr>
          </a:p>
          <a:p>
            <a:pPr>
              <a:defRPr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Determiners can be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Simple lexical items: </a:t>
            </a:r>
            <a:r>
              <a:rPr lang="en-US" sz="2000" i="1" dirty="0">
                <a:solidFill>
                  <a:schemeClr val="tx2"/>
                </a:solidFill>
                <a:latin typeface="Tahoma" charset="0"/>
              </a:rPr>
              <a:t>the, this, a, an</a:t>
            </a:r>
            <a:r>
              <a:rPr lang="en-US" sz="2000" dirty="0">
                <a:latin typeface="Tahoma" charset="0"/>
              </a:rPr>
              <a:t>, etc.</a:t>
            </a:r>
          </a:p>
          <a:p>
            <a:pPr lvl="2">
              <a:defRPr/>
            </a:pPr>
            <a:r>
              <a:rPr lang="en-US" sz="18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A </a:t>
            </a:r>
            <a:r>
              <a:rPr lang="en-US" sz="1800" dirty="0">
                <a:latin typeface="Tahoma" charset="0"/>
                <a:ea typeface="ＭＳ Ｐゴシック" charset="0"/>
              </a:rPr>
              <a:t>car 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Or simple possessives</a:t>
            </a:r>
          </a:p>
          <a:p>
            <a:pPr lvl="2">
              <a:defRPr/>
            </a:pPr>
            <a:r>
              <a:rPr lang="en-US" sz="18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John’</a:t>
            </a:r>
            <a:r>
              <a:rPr lang="en-US" altLang="ja-JP" sz="18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s</a:t>
            </a:r>
            <a:r>
              <a:rPr lang="en-US" altLang="ja-JP" sz="1800" dirty="0">
                <a:latin typeface="Tahoma" charset="0"/>
                <a:ea typeface="ＭＳ Ｐゴシック" charset="0"/>
              </a:rPr>
              <a:t> car</a:t>
            </a:r>
          </a:p>
          <a:p>
            <a:pPr lvl="1">
              <a:defRPr/>
            </a:pPr>
            <a:r>
              <a:rPr lang="en-US" sz="2000" dirty="0">
                <a:latin typeface="Tahoma" charset="0"/>
              </a:rPr>
              <a:t>Or complex recursive versions of possessives</a:t>
            </a:r>
          </a:p>
          <a:p>
            <a:pPr lvl="2">
              <a:defRPr/>
            </a:pPr>
            <a:r>
              <a:rPr lang="en-US" sz="18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John’s sister’s husband’s son’s </a:t>
            </a:r>
            <a:r>
              <a:rPr lang="en-US" sz="1800" dirty="0">
                <a:latin typeface="Tahoma" charset="0"/>
                <a:ea typeface="ＭＳ Ｐゴシック" charset="0"/>
              </a:rPr>
              <a:t>car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81B2F40-CA20-9E43-B619-60CAC84E0EE6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55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2B5FAF5-69FA-AD4C-8445-1552AA56810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atin typeface="Verdana" charset="0"/>
                <a:ea typeface="ＭＳ Ｐゴシック" charset="0"/>
                <a:cs typeface="ＭＳ Ｐゴシック" charset="0"/>
              </a:rPr>
              <a:t>Nominals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Contain the </a:t>
            </a:r>
            <a:r>
              <a:rPr lang="en-US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head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and any pre- and post- modifiers of the head.</a:t>
            </a:r>
          </a:p>
          <a:p>
            <a:pPr lvl="1"/>
            <a:r>
              <a:rPr lang="en-US">
                <a:latin typeface="Tahoma" charset="0"/>
              </a:rPr>
              <a:t>Pre-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</a:rPr>
              <a:t>Quantifiers, cardinals, ordinals...</a:t>
            </a:r>
          </a:p>
          <a:p>
            <a:pPr lvl="3"/>
            <a:r>
              <a:rPr lang="en-US" i="1">
                <a:solidFill>
                  <a:srgbClr val="FF0000"/>
                </a:solidFill>
                <a:latin typeface="Tahoma" charset="0"/>
                <a:ea typeface="ＭＳ Ｐゴシック" charset="0"/>
              </a:rPr>
              <a:t>Three </a:t>
            </a:r>
            <a:r>
              <a:rPr lang="en-US" i="1">
                <a:latin typeface="Tahoma" charset="0"/>
                <a:ea typeface="ＭＳ Ｐゴシック" charset="0"/>
              </a:rPr>
              <a:t>cars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</a:rPr>
              <a:t>Adjectives</a:t>
            </a:r>
          </a:p>
          <a:p>
            <a:pPr lvl="3"/>
            <a:r>
              <a:rPr lang="en-US" i="1">
                <a:solidFill>
                  <a:srgbClr val="FF0000"/>
                </a:solidFill>
                <a:latin typeface="Tahoma" charset="0"/>
                <a:ea typeface="ＭＳ Ｐゴシック" charset="0"/>
              </a:rPr>
              <a:t>large </a:t>
            </a:r>
            <a:r>
              <a:rPr lang="en-US" i="1">
                <a:latin typeface="Tahoma" charset="0"/>
                <a:ea typeface="ＭＳ Ｐゴシック" charset="0"/>
              </a:rPr>
              <a:t>cars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A3293D1-03DB-614C-847E-8C491917670D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FE20965-1CA1-224D-A30E-F6C27BD35234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atin typeface="Verdana" charset="0"/>
                <a:ea typeface="ＭＳ Ｐゴシック" charset="0"/>
                <a:cs typeface="ＭＳ Ｐゴシック" charset="0"/>
              </a:rPr>
              <a:t>Postmodifiers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Three kinds</a:t>
            </a:r>
          </a:p>
          <a:p>
            <a:pPr lvl="1"/>
            <a:r>
              <a:rPr lang="en-US" sz="2000" dirty="0">
                <a:latin typeface="Tahoma" charset="0"/>
              </a:rPr>
              <a:t>Prepositional phrases</a:t>
            </a:r>
          </a:p>
          <a:p>
            <a:pPr lvl="2"/>
            <a:r>
              <a:rPr lang="en-US" sz="1800" i="1" dirty="0">
                <a:latin typeface="Tahoma" charset="0"/>
                <a:ea typeface="ＭＳ Ｐゴシック" charset="0"/>
              </a:rPr>
              <a:t>From Seattle</a:t>
            </a:r>
          </a:p>
          <a:p>
            <a:pPr lvl="1"/>
            <a:r>
              <a:rPr lang="en-US" sz="2000" dirty="0">
                <a:latin typeface="Tahoma" charset="0"/>
              </a:rPr>
              <a:t>Non-finite clauses</a:t>
            </a:r>
          </a:p>
          <a:p>
            <a:pPr lvl="2"/>
            <a:r>
              <a:rPr lang="en-US" sz="1800" i="1" dirty="0">
                <a:latin typeface="Tahoma" charset="0"/>
                <a:ea typeface="ＭＳ Ｐゴシック" charset="0"/>
              </a:rPr>
              <a:t>Arriving before noon</a:t>
            </a:r>
          </a:p>
          <a:p>
            <a:pPr lvl="1"/>
            <a:r>
              <a:rPr lang="en-US" sz="2000" dirty="0">
                <a:latin typeface="Tahoma" charset="0"/>
              </a:rPr>
              <a:t>Relative clauses</a:t>
            </a:r>
          </a:p>
          <a:p>
            <a:pPr lvl="2"/>
            <a:r>
              <a:rPr lang="en-US" sz="1800" i="1" dirty="0">
                <a:latin typeface="Tahoma" charset="0"/>
                <a:ea typeface="ＭＳ Ｐゴシック" charset="0"/>
              </a:rPr>
              <a:t>That serve breakfast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Same general (recursive) rules to handle these</a:t>
            </a:r>
          </a:p>
          <a:p>
            <a:pPr lvl="1"/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Nominal </a:t>
            </a:r>
            <a:r>
              <a:rPr lang="en-US" sz="2000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 Nominal PP</a:t>
            </a:r>
          </a:p>
          <a:p>
            <a:pPr lvl="1"/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Nominal </a:t>
            </a:r>
            <a:r>
              <a:rPr lang="en-US" sz="2000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 Nominal </a:t>
            </a:r>
            <a:r>
              <a:rPr lang="en-US" sz="1800" i="1" dirty="0" err="1">
                <a:solidFill>
                  <a:srgbClr val="A50021"/>
                </a:solidFill>
                <a:latin typeface="Tahoma" charset="0"/>
              </a:rPr>
              <a:t>GerundVP</a:t>
            </a:r>
            <a:endParaRPr lang="en-US" sz="1800" i="1" dirty="0">
              <a:solidFill>
                <a:srgbClr val="A50021"/>
              </a:solidFill>
              <a:latin typeface="Tahoma" charset="0"/>
            </a:endParaRPr>
          </a:p>
          <a:p>
            <a:pPr lvl="1"/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Nominal </a:t>
            </a:r>
            <a:r>
              <a:rPr lang="en-US" sz="2000" b="1" i="1" dirty="0">
                <a:solidFill>
                  <a:srgbClr val="A50021"/>
                </a:solidFill>
                <a:latin typeface="Tahoma" charset="0"/>
                <a:sym typeface="Symbol" charset="0"/>
              </a:rPr>
              <a:t></a:t>
            </a:r>
            <a:r>
              <a:rPr lang="en-US" sz="1800" i="1" dirty="0">
                <a:solidFill>
                  <a:srgbClr val="A50021"/>
                </a:solidFill>
                <a:latin typeface="Tahoma" charset="0"/>
              </a:rPr>
              <a:t> Nominal </a:t>
            </a:r>
            <a:r>
              <a:rPr lang="en-US" sz="1800" i="1" dirty="0" err="1">
                <a:solidFill>
                  <a:srgbClr val="A50021"/>
                </a:solidFill>
                <a:latin typeface="Tahoma" charset="0"/>
              </a:rPr>
              <a:t>RelClause</a:t>
            </a:r>
            <a:endParaRPr lang="en-US" sz="1800" i="1" dirty="0">
              <a:solidFill>
                <a:srgbClr val="A50021"/>
              </a:solidFill>
              <a:latin typeface="Tahom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ECDD7151-8789-D648-AF3D-5512DEAE6C3C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696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E70C27B-6689-5849-9973-47B42EE9ECF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pic>
        <p:nvPicPr>
          <p:cNvPr id="69636" name="Picture 4" descr="big-n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2"/>
            <a:ext cx="6172200" cy="412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Noun Phrases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27C74FB-A7BE-6041-8B0A-8EE768336362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0461262E-CCCD-5640-AB19-93F1D6A2DF58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Verb Phrases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229600" cy="13716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English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VP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 consist of a verb (the head) along with 0 or more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following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constituents which we’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ll call </a:t>
            </a:r>
            <a:r>
              <a:rPr lang="en-US" altLang="ja-JP" i="1">
                <a:solidFill>
                  <a:schemeClr val="hlink"/>
                </a:solidFill>
                <a:latin typeface="Tahoma" charset="0"/>
                <a:ea typeface="ＭＳ Ｐゴシック" charset="0"/>
                <a:cs typeface="ＭＳ Ｐゴシック" charset="0"/>
              </a:rPr>
              <a:t>arguments</a:t>
            </a:r>
            <a:r>
              <a:rPr lang="en-US" altLang="ja-JP">
                <a:solidFill>
                  <a:schemeClr val="hlink"/>
                </a:solidFill>
                <a:latin typeface="Tahoma" charset="0"/>
                <a:ea typeface="ＭＳ Ｐゴシック" charset="0"/>
                <a:cs typeface="ＭＳ Ｐゴシック" charset="0"/>
              </a:rPr>
              <a:t>.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1686" name="Picture 4" descr="vp-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2750"/>
            <a:ext cx="75819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7617AA4-82B0-9749-B76E-B54C0D42690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B5EE378-4B8A-E44A-A156-2992900C80E8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atin typeface="Verdana" charset="0"/>
                <a:ea typeface="ＭＳ Ｐゴシック" charset="0"/>
                <a:cs typeface="ＭＳ Ｐゴシック" charset="0"/>
              </a:rPr>
              <a:t>Subcategorization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819150"/>
            <a:ext cx="8229600" cy="403860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Even though there are many valid </a:t>
            </a:r>
            <a:r>
              <a:rPr lang="en-US" sz="2800" i="1" dirty="0">
                <a:latin typeface="Tahoma" charset="0"/>
                <a:ea typeface="ＭＳ Ｐゴシック" charset="0"/>
                <a:cs typeface="ＭＳ Ｐゴシック" charset="0"/>
              </a:rPr>
              <a:t>VP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rules in English, not all verbs are allowed to combine with all </a:t>
            </a:r>
            <a:r>
              <a:rPr lang="en-US" sz="2800" i="1" dirty="0">
                <a:latin typeface="Tahoma" charset="0"/>
                <a:ea typeface="ＭＳ Ｐゴシック" charset="0"/>
                <a:cs typeface="ＭＳ Ｐゴシック" charset="0"/>
              </a:rPr>
              <a:t>VP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rules.</a:t>
            </a:r>
          </a:p>
          <a:p>
            <a:pPr lvl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We can </a:t>
            </a:r>
            <a:r>
              <a:rPr lang="en-US" sz="2400" i="1" dirty="0">
                <a:solidFill>
                  <a:srgbClr val="450274"/>
                </a:solidFill>
                <a:latin typeface="Tahoma" charset="0"/>
                <a:ea typeface="ＭＳ Ｐゴシック" charset="0"/>
                <a:cs typeface="ＭＳ Ｐゴシック" charset="0"/>
              </a:rPr>
              <a:t>subcategorize 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 verbs in a language according to the sets of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VP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rules that they participate in.</a:t>
            </a:r>
          </a:p>
          <a:p>
            <a:pPr lvl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This is just an elaboration on the traditional notion of transitive/intransitive.</a:t>
            </a:r>
          </a:p>
          <a:p>
            <a:pPr lvl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Modern grammars have many such classes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CA7A007-CBA2-AA4A-B4CF-61118B7766A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 dirty="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</a:t>
            </a:r>
            <a:r>
              <a:rPr lang="en-US" sz="1000" dirty="0" err="1">
                <a:solidFill>
                  <a:srgbClr val="181813"/>
                </a:solidFill>
                <a:latin typeface="Arial" charset="0"/>
                <a:cs typeface="Arial" charset="0"/>
              </a:rPr>
              <a:t>Jurafsky</a:t>
            </a:r>
            <a:r>
              <a:rPr lang="en-US" sz="1000" dirty="0">
                <a:solidFill>
                  <a:srgbClr val="181813"/>
                </a:solidFill>
                <a:latin typeface="Arial" charset="0"/>
                <a:cs typeface="Arial" charset="0"/>
              </a:rPr>
              <a:t> and Martin       </a:t>
            </a:r>
            <a:endParaRPr lang="en-US" sz="1400" dirty="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D38732D-1F2D-A940-85B9-96AC72AD7E6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Syntax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By syntax, I mean the kind of knowledge of your native language </a:t>
            </a:r>
            <a:r>
              <a:rPr lang="en-US" i="1" dirty="0">
                <a:solidFill>
                  <a:schemeClr val="accent1"/>
                </a:solidFill>
                <a:latin typeface="Tahoma" charset="0"/>
                <a:ea typeface="ＭＳ Ｐゴシック" charset="0"/>
                <a:cs typeface="ＭＳ Ｐゴシック" charset="0"/>
              </a:rPr>
              <a:t>not directly related to meaning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that you had mastered by the time you were 3 years old without any explicit instruction.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1D651A2C-BFF3-E745-99EA-D833D89E6727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57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EF04555-5843-EE49-A4A0-7FB76481248C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atin typeface="Verdana" charset="0"/>
                <a:ea typeface="ＭＳ Ｐゴシック" charset="0"/>
                <a:cs typeface="ＭＳ Ｐゴシック" charset="0"/>
              </a:rPr>
              <a:t>Subcategorization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244" y="895350"/>
            <a:ext cx="8763000" cy="39433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Sneeze: 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John sneezed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Find: 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Please find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[a flight to NY]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NP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Give: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Give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[me]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NP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[a cheaper fare]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NP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Help: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Can you help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[me]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NP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[with a flight]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PP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Prefer: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I prefer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[to leave earlier]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TO-VP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Told: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 I was told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[United has a flight]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S</a:t>
            </a:r>
            <a:endParaRPr lang="en-US" sz="2800" dirty="0">
              <a:solidFill>
                <a:srgbClr val="A5002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Have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800" dirty="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rPr>
              <a:t>They had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[me]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NP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[leaving in the morning]</a:t>
            </a:r>
            <a:r>
              <a:rPr lang="en-US" sz="2800" baseline="-250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VP</a:t>
            </a:r>
            <a:endParaRPr lang="en-US" sz="2800" dirty="0">
              <a:solidFill>
                <a:srgbClr val="A5002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3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63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63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163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38100" y="209550"/>
            <a:ext cx="8915400" cy="800100"/>
          </a:xfrm>
        </p:spPr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Programming Languages</a:t>
            </a:r>
            <a:b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</a:br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 Analogy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229600" cy="32004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It’s useful to view things as follows</a:t>
            </a:r>
          </a:p>
          <a:p>
            <a:pPr lvl="1"/>
            <a:r>
              <a:rPr lang="en-US" dirty="0">
                <a:latin typeface="Tahoma" charset="0"/>
              </a:rPr>
              <a:t>Verbs are functions or methods</a:t>
            </a:r>
          </a:p>
          <a:p>
            <a:pPr lvl="1"/>
            <a:r>
              <a:rPr lang="en-US" dirty="0">
                <a:latin typeface="Tahoma" charset="0"/>
              </a:rPr>
              <a:t>We can specify the number, position, and type of the arguments they expect to take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That is, just like the formal arguments to a function. </a:t>
            </a:r>
          </a:p>
        </p:txBody>
      </p:sp>
      <p:sp>
        <p:nvSpPr>
          <p:cNvPr id="7782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40DAE62-9756-5141-94FB-7FE4D3005A7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782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9DD859F-A4A1-A94C-9A28-BAC496DFBA2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18CCE416-FA35-C54A-8007-6C55E15F1A0E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1E56DB3D-F28C-D44F-B0E3-38CE9F9B3509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CFG Summary</a:t>
            </a:r>
          </a:p>
        </p:txBody>
      </p:sp>
      <p:sp>
        <p:nvSpPr>
          <p:cNvPr id="159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CFGs give us just about what we need to account for a lot of basic syntactic structure in English.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But there are problems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That can be dealt with adequately, although not elegantly, by staying within the CFG framework.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There are simpler, more elegant, solutions that take us out of the CFG framework (beyond its formal power)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Tahoma" charset="0"/>
              </a:rPr>
              <a:t>LFG, HPSG, Construction grammar, XTAG,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9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9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775208E-8829-7B4F-A885-3E956BEC1082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089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F39C23B-B920-5C4D-89CB-21B731D92FB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33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latin typeface="Verdana" charset="0"/>
                <a:ea typeface="ＭＳ Ｐゴシック" charset="0"/>
                <a:cs typeface="ＭＳ Ｐゴシック" charset="0"/>
              </a:rPr>
              <a:t>Treebanks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err="1">
                <a:latin typeface="Tahoma" charset="0"/>
                <a:ea typeface="ＭＳ Ｐゴシック" charset="0"/>
                <a:cs typeface="ＭＳ Ｐゴシック" charset="0"/>
              </a:rPr>
              <a:t>Treebanks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are corpora in which each sentence has been paired with a parse tree (presumably the right one).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These can be created</a:t>
            </a:r>
          </a:p>
          <a:p>
            <a:pPr marL="914400" lvl="1" indent="-457200">
              <a:lnSpc>
                <a:spcPct val="90000"/>
              </a:lnSpc>
              <a:buFont typeface="Verdana" charset="0"/>
              <a:buAutoNum type="arabicPeriod"/>
            </a:pPr>
            <a:r>
              <a:rPr lang="en-US" sz="2000" dirty="0">
                <a:latin typeface="Tahoma" charset="0"/>
              </a:rPr>
              <a:t>Directly by human annotators</a:t>
            </a:r>
          </a:p>
          <a:p>
            <a:pPr marL="914400" lvl="1" indent="-457200">
              <a:lnSpc>
                <a:spcPct val="90000"/>
              </a:lnSpc>
              <a:buFont typeface="Verdana" charset="0"/>
              <a:buAutoNum type="arabicPeriod"/>
            </a:pPr>
            <a:r>
              <a:rPr lang="en-US" sz="2000" dirty="0">
                <a:latin typeface="Tahoma" charset="0"/>
              </a:rPr>
              <a:t>By first parsing the collection with an automatic parser and then having human annotators hand correct each parse</a:t>
            </a:r>
          </a:p>
          <a:p>
            <a:pPr marL="914400" lvl="1" indent="-457200">
              <a:lnSpc>
                <a:spcPct val="90000"/>
              </a:lnSpc>
              <a:buFont typeface="Verdana" charset="0"/>
              <a:buAutoNum type="arabicPeriod"/>
            </a:pPr>
            <a:r>
              <a:rPr lang="en-US" sz="2000" dirty="0">
                <a:latin typeface="Tahoma" charset="0"/>
              </a:rPr>
              <a:t>Conversion from a </a:t>
            </a:r>
            <a:r>
              <a:rPr lang="en-US" sz="2000" dirty="0" err="1">
                <a:latin typeface="Tahoma" charset="0"/>
              </a:rPr>
              <a:t>treebank</a:t>
            </a:r>
            <a:r>
              <a:rPr lang="en-US" sz="2000" dirty="0">
                <a:latin typeface="Tahoma" charset="0"/>
              </a:rPr>
              <a:t> in a different formalism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This generally requires detailed annotation guidelines that provide a POS </a:t>
            </a:r>
            <a:r>
              <a:rPr lang="en-US" sz="2000" dirty="0" err="1">
                <a:latin typeface="Tahoma" charset="0"/>
                <a:ea typeface="ＭＳ Ｐゴシック" charset="0"/>
                <a:cs typeface="ＭＳ Ｐゴシック" charset="0"/>
              </a:rPr>
              <a:t>tagset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, a grammar, and instructions for how to deal with particular grammatical constructions.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4" descr="wsj-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64458"/>
            <a:ext cx="6307138" cy="344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A3D1A76-0F00-EE48-AA48-29DD6DFB1B7D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294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75537D6-409F-4242-A601-D1E7DF95C852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Penn Treebank</a:t>
            </a:r>
          </a:p>
        </p:txBody>
      </p:sp>
      <p:sp>
        <p:nvSpPr>
          <p:cNvPr id="829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9144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Penn TreeBank is a widely used treebank.</a:t>
            </a:r>
          </a:p>
        </p:txBody>
      </p:sp>
      <p:sp>
        <p:nvSpPr>
          <p:cNvPr id="92168" name="Text Box 5"/>
          <p:cNvSpPr txBox="1">
            <a:spLocks noChangeArrowheads="1"/>
          </p:cNvSpPr>
          <p:nvPr/>
        </p:nvSpPr>
        <p:spPr bwMode="auto">
          <a:xfrm>
            <a:off x="0" y="2114551"/>
            <a:ext cx="3581400" cy="25545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lvl="1">
              <a:spcBef>
                <a:spcPct val="20000"/>
              </a:spcBef>
              <a:buClr>
                <a:srgbClr val="404040"/>
              </a:buClr>
              <a:defRPr/>
            </a:pPr>
            <a:r>
              <a:rPr lang="en-US" sz="2000" dirty="0">
                <a:solidFill>
                  <a:srgbClr val="000000"/>
                </a:solidFill>
                <a:cs typeface="ＭＳ Ｐゴシック" charset="0"/>
              </a:rPr>
              <a:t>Most well known part is the Wall Street Journal section of the Penn </a:t>
            </a:r>
            <a:r>
              <a:rPr lang="en-US" sz="2000" dirty="0" err="1">
                <a:solidFill>
                  <a:srgbClr val="000000"/>
                </a:solidFill>
                <a:cs typeface="ＭＳ Ｐゴシック" charset="0"/>
              </a:rPr>
              <a:t>TreeBank</a:t>
            </a:r>
            <a:r>
              <a:rPr lang="en-US" sz="2000" dirty="0">
                <a:solidFill>
                  <a:srgbClr val="000000"/>
                </a:solidFill>
                <a:cs typeface="ＭＳ Ｐゴシック" charset="0"/>
              </a:rPr>
              <a:t>.</a:t>
            </a:r>
          </a:p>
          <a:p>
            <a:pPr lvl="2">
              <a:spcBef>
                <a:spcPct val="20000"/>
              </a:spcBef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2D506B"/>
                </a:solidFill>
                <a:cs typeface="ＭＳ Ｐゴシック" charset="0"/>
              </a:rPr>
              <a:t>1 M words from the 1987-1989 Wall Street Journal.</a:t>
            </a:r>
          </a:p>
          <a:p>
            <a:pPr eaLnBrk="1" hangingPunct="1"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7A0E960-12CD-E540-B153-279BFFB2D050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49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3FD70A6-1E2B-BD47-A3DE-5302712C2AA3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Treebank Grammars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>
                <a:latin typeface="Tahoma" charset="0"/>
                <a:ea typeface="ＭＳ Ｐゴシック" charset="0"/>
                <a:cs typeface="ＭＳ Ｐゴシック" charset="0"/>
              </a:rPr>
              <a:t>Treebanks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implicitly define a grammar for the language covered in the corpus.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Take the local rules that make up the sub-trees in all the trees in the collection and you have a grammar</a:t>
            </a:r>
          </a:p>
          <a:p>
            <a:pPr lvl="1"/>
            <a:r>
              <a:rPr lang="en-US" sz="2400" dirty="0">
                <a:latin typeface="Tahoma" charset="0"/>
              </a:rPr>
              <a:t>The WSJ section gives us about 12k rules if you do this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Not complete, but if you have decent size corpus you will have a grammar with decent coverage.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DDBAE8A-C8F7-1E40-A522-1A9532B5A37C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70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054BB79-2C03-2344-BE2E-8AD873D20726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Treebank Grammars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0"/>
            <a:ext cx="82296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Such grammars tend to be very flat due to the fact that they tend to avoid recursion.</a:t>
            </a:r>
          </a:p>
          <a:p>
            <a:pPr lvl="1"/>
            <a:r>
              <a:rPr lang="en-US" dirty="0">
                <a:latin typeface="Tahoma" charset="0"/>
              </a:rPr>
              <a:t>To ease the annotators burden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For example, the Penn Treebank has ~4500 different rules for VPs. Among them...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87046" name="Group 6"/>
          <p:cNvGrpSpPr>
            <a:grpSpLocks/>
          </p:cNvGrpSpPr>
          <p:nvPr/>
        </p:nvGrpSpPr>
        <p:grpSpPr bwMode="auto">
          <a:xfrm>
            <a:off x="4419600" y="3714750"/>
            <a:ext cx="4038600" cy="1085850"/>
            <a:chOff x="1056" y="2640"/>
            <a:chExt cx="3696" cy="1158"/>
          </a:xfrm>
        </p:grpSpPr>
        <p:pic>
          <p:nvPicPr>
            <p:cNvPr id="87047" name="Picture 4" descr="vp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3216"/>
              <a:ext cx="3696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048" name="Picture 5" descr="vp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640"/>
              <a:ext cx="2592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7D21D24-E87C-0744-8CC9-DA8EFD5E2F5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980FB7FE-13E2-A14D-93BD-7550ADA9735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Head Finding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5344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Finding heads in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treebank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trees is a task that arises frequently in many applications.</a:t>
            </a:r>
          </a:p>
          <a:p>
            <a:pPr lvl="1"/>
            <a:r>
              <a:rPr lang="en-US" dirty="0">
                <a:latin typeface="Tahoma" charset="0"/>
              </a:rPr>
              <a:t>As we’ll see it is particularly important in statistical parsing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We can visualize this task by annotating the nodes of a parse tree with the heads of each corresponding node.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2A4F463-6121-7A4D-9574-0E38599BB4D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11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911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834CACD-B666-2842-B51F-68B3D01D1A5F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Lexically Decorated Tree</a:t>
            </a:r>
          </a:p>
        </p:txBody>
      </p:sp>
      <p:pic>
        <p:nvPicPr>
          <p:cNvPr id="91141" name="Picture 4" descr="lex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8" y="1714500"/>
            <a:ext cx="90328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395DD601-B0D1-6E48-92A4-4804741B2767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31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CD0B2AB4-6097-8C42-8862-35A593BD1743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39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Head Finding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95350"/>
            <a:ext cx="84582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Given a tree, the standard way to do head finding is to use tree traversal rules specific to each non-terminal in the grammar.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They basically specify which child of a rule will lead to the head of the phrase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Syntax in Linguistics</a:t>
            </a:r>
          </a:p>
        </p:txBody>
      </p:sp>
      <p:sp>
        <p:nvSpPr>
          <p:cNvPr id="23554" name="Content Placeholder 8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51054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Theoretical frameworks: 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Phrase-structure grammars, transformational syntax, X-bar theory, principles and parameters, government and binding, GPSG, HPSG, LFG, relational grammar, minimalism…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Reference grammars: 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less focus on theory and more on capturing the facts about specific languages</a:t>
            </a:r>
          </a:p>
        </p:txBody>
      </p:sp>
      <p:sp>
        <p:nvSpPr>
          <p:cNvPr id="2355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68E6582-93D7-2D4E-BCD0-C56D4EA1875B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235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4B838EC-30FD-EB49-8A50-167EF39A3E6B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pic>
        <p:nvPicPr>
          <p:cNvPr id="235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42950"/>
            <a:ext cx="16002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14651"/>
            <a:ext cx="1600200" cy="2044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93705E2-F619-D941-956B-24667848B1EF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018D82F-AB5D-574E-ABDD-1C355AA007C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40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pic>
        <p:nvPicPr>
          <p:cNvPr id="95236" name="Picture 2" descr="big-n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15604"/>
            <a:ext cx="6172200" cy="412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Noun Phrases</a:t>
            </a:r>
          </a:p>
        </p:txBody>
      </p:sp>
      <p:sp>
        <p:nvSpPr>
          <p:cNvPr id="95238" name="Oval 4"/>
          <p:cNvSpPr>
            <a:spLocks noChangeArrowheads="1"/>
          </p:cNvSpPr>
          <p:nvPr/>
        </p:nvSpPr>
        <p:spPr bwMode="auto">
          <a:xfrm>
            <a:off x="3124200" y="4171950"/>
            <a:ext cx="762000" cy="685800"/>
          </a:xfrm>
          <a:prstGeom prst="ellipse">
            <a:avLst/>
          </a:prstGeom>
          <a:solidFill>
            <a:schemeClr val="accent1">
              <a:alpha val="1607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AutoShape 5"/>
          <p:cNvSpPr>
            <a:spLocks noChangeArrowheads="1"/>
          </p:cNvSpPr>
          <p:nvPr/>
        </p:nvSpPr>
        <p:spPr bwMode="auto">
          <a:xfrm rot="1632861">
            <a:off x="3048000" y="1200150"/>
            <a:ext cx="990600" cy="1143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3" name="AutoShape 6"/>
          <p:cNvSpPr>
            <a:spLocks noChangeArrowheads="1"/>
          </p:cNvSpPr>
          <p:nvPr/>
        </p:nvSpPr>
        <p:spPr bwMode="auto">
          <a:xfrm rot="1632861">
            <a:off x="4495800" y="1828800"/>
            <a:ext cx="990600" cy="1143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4" name="AutoShape 7"/>
          <p:cNvSpPr>
            <a:spLocks noChangeArrowheads="1"/>
          </p:cNvSpPr>
          <p:nvPr/>
        </p:nvSpPr>
        <p:spPr bwMode="auto">
          <a:xfrm rot="9115618">
            <a:off x="4572000" y="2743200"/>
            <a:ext cx="762000" cy="1143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5" name="AutoShape 8"/>
          <p:cNvSpPr>
            <a:spLocks noChangeArrowheads="1"/>
          </p:cNvSpPr>
          <p:nvPr/>
        </p:nvSpPr>
        <p:spPr bwMode="auto">
          <a:xfrm rot="9115618">
            <a:off x="3733800" y="3143250"/>
            <a:ext cx="762000" cy="1143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6" name="AutoShape 9"/>
          <p:cNvSpPr>
            <a:spLocks noChangeArrowheads="1"/>
          </p:cNvSpPr>
          <p:nvPr/>
        </p:nvSpPr>
        <p:spPr bwMode="auto">
          <a:xfrm rot="9115618">
            <a:off x="2971800" y="3486150"/>
            <a:ext cx="685800" cy="1143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7" name="AutoShape 10"/>
          <p:cNvSpPr>
            <a:spLocks noChangeArrowheads="1"/>
          </p:cNvSpPr>
          <p:nvPr/>
        </p:nvSpPr>
        <p:spPr bwMode="auto">
          <a:xfrm rot="1873033">
            <a:off x="2819400" y="3886200"/>
            <a:ext cx="762000" cy="1143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2286000" y="857251"/>
            <a:ext cx="1066800" cy="476071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endParaRPr lang="en-US">
              <a:solidFill>
                <a:srgbClr val="009900"/>
              </a:solidFill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2" grpId="0" animBg="1"/>
      <p:bldP spid="108553" grpId="0" animBg="1"/>
      <p:bldP spid="108554" grpId="0" animBg="1"/>
      <p:bldP spid="108555" grpId="0" animBg="1"/>
      <p:bldP spid="108556" grpId="0" animBg="1"/>
      <p:bldP spid="108557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51BD9E30-9DCA-764C-8E39-9C3F6B763DB9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72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972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3FAA1A2-876C-F741-9D6B-1A514B355CCB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41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72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Treebank Uses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Treebanks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(and head-finding) are particularly critical to the development of statistical parsers</a:t>
            </a:r>
          </a:p>
          <a:p>
            <a:pPr lvl="1"/>
            <a:r>
              <a:rPr lang="en-US" dirty="0">
                <a:latin typeface="Tahoma" charset="0"/>
              </a:rPr>
              <a:t>Chapter 13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Also valuable to </a:t>
            </a:r>
            <a:r>
              <a:rPr lang="en-US" i="1" dirty="0">
                <a:latin typeface="Tahoma" charset="0"/>
                <a:ea typeface="ＭＳ Ｐゴシック" charset="0"/>
                <a:cs typeface="ＭＳ Ｐゴシック" charset="0"/>
              </a:rPr>
              <a:t>Corpus Linguistics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dirty="0">
                <a:latin typeface="Tahoma" charset="0"/>
              </a:rPr>
              <a:t>Investigating the empirical details of various constructions in a given language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DFFBBBD-77ED-B44D-BDD1-9820B33B11BE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93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7E651D38-1F54-CE4C-9363-5E3B910E0A5A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42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Parsing</a:t>
            </a:r>
          </a:p>
        </p:txBody>
      </p:sp>
      <p:sp>
        <p:nvSpPr>
          <p:cNvPr id="171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Parsing with CFGs is the task of assigning proper trees to input strings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Proper here means a tree that covers </a:t>
            </a:r>
            <a:r>
              <a:rPr lang="en-US" sz="2800" dirty="0">
                <a:solidFill>
                  <a:srgbClr val="A50021"/>
                </a:solidFill>
                <a:latin typeface="Tahoma" charset="0"/>
                <a:ea typeface="ＭＳ Ｐゴシック" charset="0"/>
                <a:cs typeface="ＭＳ Ｐゴシック" charset="0"/>
              </a:rPr>
              <a:t>all and only the elements of the input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has an S at the top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It doesn’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t mean that the system can select the contextually correct tree from among all the possible trees</a:t>
            </a: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68008BE-8A00-D64D-A112-52B15170B581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3184FD-3498-794B-8B83-5C7A445851B9}" type="slidenum">
              <a:rPr lang="en-US" sz="1400">
                <a:solidFill>
                  <a:srgbClr val="590A0E"/>
                </a:solidFill>
              </a:rPr>
              <a:pPr/>
              <a:t>43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For Now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1" y="914400"/>
            <a:ext cx="8564564" cy="365760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Let’s assume…</a:t>
            </a:r>
          </a:p>
          <a:p>
            <a:pPr lvl="1"/>
            <a:r>
              <a:rPr lang="en-US" sz="2400" dirty="0">
                <a:latin typeface="Tahoma" charset="0"/>
              </a:rPr>
              <a:t>You have all the tokenized words for a sentence already in some buffer</a:t>
            </a:r>
          </a:p>
          <a:p>
            <a:pPr lvl="1"/>
            <a:r>
              <a:rPr lang="en-US" sz="2400" dirty="0">
                <a:latin typeface="Tahoma" charset="0"/>
              </a:rPr>
              <a:t>The input is no</a:t>
            </a:r>
            <a:r>
              <a:rPr lang="en-US" altLang="ja-JP" sz="2400" dirty="0">
                <a:latin typeface="Tahoma" charset="0"/>
              </a:rPr>
              <a:t>t POS tagged prior to parsing</a:t>
            </a:r>
          </a:p>
          <a:p>
            <a:pPr lvl="1"/>
            <a:r>
              <a:rPr lang="en-US" sz="2400" dirty="0">
                <a:latin typeface="Tahoma" charset="0"/>
              </a:rPr>
              <a:t>We won’</a:t>
            </a:r>
            <a:r>
              <a:rPr lang="en-US" altLang="ja-JP" sz="2400" dirty="0">
                <a:latin typeface="Tahoma" charset="0"/>
              </a:rPr>
              <a:t>t worry about morphological analysis</a:t>
            </a:r>
          </a:p>
          <a:p>
            <a:pPr lvl="1"/>
            <a:r>
              <a:rPr lang="en-US" sz="2400" dirty="0">
                <a:latin typeface="Tahoma" charset="0"/>
              </a:rPr>
              <a:t>All the words are known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These are all problematic in various ways, and would have to be addressed in real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643692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Search Framework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It’s productive to think about parsing as a form of search…</a:t>
            </a:r>
          </a:p>
          <a:p>
            <a:pPr lvl="1"/>
            <a:r>
              <a:rPr lang="en-US" sz="2400" dirty="0">
                <a:latin typeface="Tahoma" charset="0"/>
              </a:rPr>
              <a:t>A search through the space of possible trees given an input sentence and grammar</a:t>
            </a:r>
          </a:p>
          <a:p>
            <a:pPr lvl="1"/>
            <a:r>
              <a:rPr lang="en-US" sz="2400" dirty="0">
                <a:latin typeface="Tahoma" charset="0"/>
              </a:rPr>
              <a:t>This framework suggests that heuristic search methods (such as A*) or dynamic programming methods will be useful</a:t>
            </a:r>
          </a:p>
        </p:txBody>
      </p:sp>
      <p:sp>
        <p:nvSpPr>
          <p:cNvPr id="4403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8EBBC9-22CA-DF4C-9FCC-C021049A4967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815DC9-7A46-D144-9A35-80E0FEAFBCA1}" type="slidenum">
              <a:rPr lang="en-US" sz="1400">
                <a:solidFill>
                  <a:srgbClr val="590A0E"/>
                </a:solidFill>
              </a:rPr>
              <a:pPr/>
              <a:t>44</a:t>
            </a:fld>
            <a:endParaRPr lang="en-US" sz="1400">
              <a:solidFill>
                <a:srgbClr val="590A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5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F432666-2661-7346-A602-957EEFEEA4AD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55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5EFF2C8-2435-0F43-AAEB-9AB8DE337199}" type="slidenum">
              <a:rPr lang="en-US" sz="1400">
                <a:solidFill>
                  <a:srgbClr val="590A0E"/>
                </a:solidFill>
              </a:rPr>
              <a:pPr/>
              <a:t>45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Problems</a:t>
            </a: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971550"/>
            <a:ext cx="8397876" cy="30861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key problem that our natural language parsers have to deal with is a</a:t>
            </a:r>
            <a:r>
              <a:rPr lang="en-US" dirty="0">
                <a:latin typeface="Tahoma" charset="0"/>
              </a:rPr>
              <a:t>mbiguity</a:t>
            </a:r>
          </a:p>
          <a:p>
            <a:r>
              <a:rPr lang="en-US" dirty="0">
                <a:latin typeface="Tahoma" charset="0"/>
              </a:rPr>
              <a:t>This ambiguity leads to uncertainty in the search and the potential for repeated work</a:t>
            </a:r>
          </a:p>
        </p:txBody>
      </p:sp>
    </p:spTree>
    <p:extLst>
      <p:ext uri="{BB962C8B-B14F-4D97-AF65-F5344CB8AC3E}">
        <p14:creationId xmlns:p14="http://schemas.microsoft.com/office/powerpoint/2010/main" val="813678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36CEE1A-25BE-F547-82A5-CFD32C885CEC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64F9B3-7BDF-2C40-BA11-D611847A074B}" type="slidenum">
              <a:rPr lang="en-US" sz="1400">
                <a:solidFill>
                  <a:srgbClr val="590A0E"/>
                </a:solidFill>
              </a:rPr>
              <a:pPr/>
              <a:t>46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Ambiguity</a:t>
            </a:r>
          </a:p>
        </p:txBody>
      </p:sp>
      <p:pic>
        <p:nvPicPr>
          <p:cNvPr id="1741827" name="Picture 3" descr="fig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1733550"/>
            <a:ext cx="8839200" cy="300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36" y="40005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734AE1-C077-DC4D-A989-579BCF89A4FB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48783AA-3EC0-1C4E-BA2A-190749D2361E}" type="slidenum">
              <a:rPr lang="en-US" sz="1400">
                <a:solidFill>
                  <a:srgbClr val="590A0E"/>
                </a:solidFill>
              </a:rPr>
              <a:pPr/>
              <a:t>47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57250"/>
          </a:xfrm>
        </p:spPr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Sample L1 Grammar</a:t>
            </a:r>
          </a:p>
        </p:txBody>
      </p:sp>
      <p:pic>
        <p:nvPicPr>
          <p:cNvPr id="1768451" name="Picture 3" descr="fig1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857250"/>
            <a:ext cx="8686800" cy="3629025"/>
          </a:xfrm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723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123950"/>
            <a:ext cx="5410200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5921" dir="2700000" algn="ctr" rotWithShape="0">
              <a:schemeClr val="bg2"/>
            </a:outerShdw>
          </a:effectLst>
        </p:spPr>
      </p:pic>
      <p:sp>
        <p:nvSpPr>
          <p:cNvPr id="716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4DFCC58-4DAC-3D4C-8D39-76FF6A609E1B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F935609-18C6-D740-9D29-A28CE4882241}" type="slidenum">
              <a:rPr lang="en-US" sz="1400">
                <a:solidFill>
                  <a:srgbClr val="590A0E"/>
                </a:solidFill>
              </a:rPr>
              <a:pPr/>
              <a:t>48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sp>
        <p:nvSpPr>
          <p:cNvPr id="716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00100"/>
            <a:ext cx="4419600" cy="97155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</a:t>
            </a:r>
          </a:p>
          <a:p>
            <a:pPr lvl="1"/>
            <a:r>
              <a:rPr lang="en-US" i="1">
                <a:solidFill>
                  <a:schemeClr val="tx2"/>
                </a:solidFill>
                <a:latin typeface="Tahoma" charset="0"/>
              </a:rPr>
              <a:t>A flight from Indianapolis to Houston on TWA</a:t>
            </a:r>
          </a:p>
        </p:txBody>
      </p:sp>
    </p:spTree>
    <p:extLst>
      <p:ext uri="{BB962C8B-B14F-4D97-AF65-F5344CB8AC3E}">
        <p14:creationId xmlns:p14="http://schemas.microsoft.com/office/powerpoint/2010/main" val="3907849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EE96CE-A4E6-7647-9E29-136F3EC22412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57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194CB9-6283-FE4A-A689-0F1DD85B61FE}" type="slidenum">
              <a:rPr lang="en-US" sz="1400">
                <a:solidFill>
                  <a:srgbClr val="590A0E"/>
                </a:solidFill>
              </a:rPr>
              <a:pPr/>
              <a:t>49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Assume a top-down parse that has already expanded the </a:t>
            </a:r>
            <a:r>
              <a:rPr lang="en-US" sz="2800" i="1" dirty="0">
                <a:latin typeface="Tahoma" charset="0"/>
                <a:ea typeface="ＭＳ Ｐゴシック" charset="0"/>
                <a:cs typeface="ＭＳ Ｐゴシック" charset="0"/>
              </a:rPr>
              <a:t>NP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 rule (dealing with the </a:t>
            </a:r>
            <a:r>
              <a:rPr lang="en-US" sz="2800" dirty="0" err="1">
                <a:latin typeface="Tahoma" charset="0"/>
                <a:ea typeface="ＭＳ Ｐゴシック" charset="0"/>
                <a:cs typeface="ＭＳ Ｐゴシック" charset="0"/>
              </a:rPr>
              <a:t>Det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) 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Now its making choices among the various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Nominal</a:t>
            </a:r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 rules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In particular, between these two</a:t>
            </a:r>
          </a:p>
          <a:p>
            <a:pPr lvl="1"/>
            <a:r>
              <a:rPr lang="en-US" sz="2000" i="1" dirty="0">
                <a:latin typeface="Tahoma" charset="0"/>
              </a:rPr>
              <a:t>Nominal -&gt; Noun</a:t>
            </a:r>
          </a:p>
          <a:p>
            <a:pPr lvl="1"/>
            <a:r>
              <a:rPr lang="en-US" sz="2000" i="1" dirty="0">
                <a:latin typeface="Tahoma" charset="0"/>
              </a:rPr>
              <a:t>Nominal -&gt; Nominal PP</a:t>
            </a:r>
          </a:p>
          <a:p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Statically choosing the rules in this order leads to the following bad behavior...</a:t>
            </a:r>
          </a:p>
        </p:txBody>
      </p:sp>
    </p:spTree>
    <p:extLst>
      <p:ext uri="{BB962C8B-B14F-4D97-AF65-F5344CB8AC3E}">
        <p14:creationId xmlns:p14="http://schemas.microsoft.com/office/powerpoint/2010/main" val="3343605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09C313E-9092-EB4C-916F-0E4C2C980271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55CCFBA-5B22-644B-B0BD-4B6CB8049BE7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5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Syntax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52500"/>
            <a:ext cx="8229600" cy="38100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Why do we care about syntax?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Syntactic knowledge is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key </a:t>
            </a:r>
            <a:r>
              <a:rPr lang="en-US" dirty="0">
                <a:latin typeface="Tahoma" charset="0"/>
                <a:cs typeface="ＭＳ Ｐゴシック" charset="0"/>
              </a:rPr>
              <a:t>to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many practical applications</a:t>
            </a:r>
          </a:p>
          <a:p>
            <a:pPr lvl="2"/>
            <a:r>
              <a:rPr lang="en-US" dirty="0">
                <a:latin typeface="Tahoma" charset="0"/>
              </a:rPr>
              <a:t>Grammar checkers (as in MS Word)</a:t>
            </a:r>
          </a:p>
          <a:p>
            <a:pPr lvl="2"/>
            <a:r>
              <a:rPr lang="en-US" dirty="0">
                <a:latin typeface="Tahoma" charset="0"/>
              </a:rPr>
              <a:t>Question answering </a:t>
            </a:r>
          </a:p>
          <a:p>
            <a:pPr lvl="2"/>
            <a:r>
              <a:rPr lang="en-US" dirty="0">
                <a:latin typeface="Tahoma" charset="0"/>
              </a:rPr>
              <a:t>Information extraction</a:t>
            </a:r>
          </a:p>
          <a:p>
            <a:pPr lvl="2"/>
            <a:r>
              <a:rPr lang="en-US" dirty="0">
                <a:latin typeface="Tahoma" charset="0"/>
              </a:rPr>
              <a:t>Machine translation</a:t>
            </a:r>
          </a:p>
          <a:p>
            <a:pPr lvl="2"/>
            <a:r>
              <a:rPr lang="en-US" dirty="0">
                <a:latin typeface="Tahoma" charset="0"/>
              </a:rPr>
              <a:t>Language learning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FE61460-5E0D-7049-8A89-3F02437A5C43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C7E4BF3-09D1-384A-9132-FA1964A93B0B}" type="slidenum">
              <a:rPr lang="en-US" sz="1400">
                <a:solidFill>
                  <a:srgbClr val="590A0E"/>
                </a:solidFill>
              </a:rPr>
              <a:pPr/>
              <a:t>50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pic>
        <p:nvPicPr>
          <p:cNvPr id="7782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3238" y="1060848"/>
            <a:ext cx="2944812" cy="2993231"/>
          </a:xfrm>
        </p:spPr>
      </p:pic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8459788" y="1788319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" name="&quot;No&quot; Symbol 7"/>
          <p:cNvSpPr/>
          <p:nvPr/>
        </p:nvSpPr>
        <p:spPr>
          <a:xfrm>
            <a:off x="3505200" y="1581150"/>
            <a:ext cx="2895600" cy="2057400"/>
          </a:xfrm>
          <a:prstGeom prst="noSmoking">
            <a:avLst/>
          </a:prstGeom>
          <a:solidFill>
            <a:schemeClr val="accent1">
              <a:alpha val="46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06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9C741C1-741B-254D-82BF-CCC614617B7F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8245B6-E60A-5041-A22E-0C9616C4288D}" type="slidenum">
              <a:rPr lang="en-US" sz="1400">
                <a:solidFill>
                  <a:srgbClr val="590A0E"/>
                </a:solidFill>
              </a:rPr>
              <a:pPr/>
              <a:t>51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pic>
        <p:nvPicPr>
          <p:cNvPr id="7987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3900" y="914400"/>
            <a:ext cx="6019800" cy="3943350"/>
          </a:xfrm>
        </p:spPr>
      </p:pic>
      <p:sp>
        <p:nvSpPr>
          <p:cNvPr id="7" name="&quot;No&quot; Symbol 6"/>
          <p:cNvSpPr/>
          <p:nvPr/>
        </p:nvSpPr>
        <p:spPr>
          <a:xfrm>
            <a:off x="3505200" y="1352550"/>
            <a:ext cx="2895600" cy="2057400"/>
          </a:xfrm>
          <a:prstGeom prst="noSmoking">
            <a:avLst/>
          </a:prstGeom>
          <a:solidFill>
            <a:schemeClr val="accent1">
              <a:alpha val="46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69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CF2593-19AE-454E-AB97-273734933E89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19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5B1D91-64C8-2F48-AA51-E11B4A244126}" type="slidenum">
              <a:rPr lang="en-US" sz="1400">
                <a:solidFill>
                  <a:srgbClr val="590A0E"/>
                </a:solidFill>
              </a:rPr>
              <a:pPr/>
              <a:t>52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pic>
        <p:nvPicPr>
          <p:cNvPr id="8192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2451" y="914400"/>
            <a:ext cx="5343525" cy="3943350"/>
          </a:xfrm>
        </p:spPr>
      </p:pic>
      <p:sp>
        <p:nvSpPr>
          <p:cNvPr id="81926" name="Rectangle 4"/>
          <p:cNvSpPr>
            <a:spLocks noChangeArrowheads="1"/>
          </p:cNvSpPr>
          <p:nvPr/>
        </p:nvSpPr>
        <p:spPr bwMode="auto">
          <a:xfrm>
            <a:off x="5791200" y="4229100"/>
            <a:ext cx="1981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Rectangle 5"/>
          <p:cNvSpPr>
            <a:spLocks noChangeArrowheads="1"/>
          </p:cNvSpPr>
          <p:nvPr/>
        </p:nvSpPr>
        <p:spPr bwMode="auto">
          <a:xfrm>
            <a:off x="5562600" y="1314450"/>
            <a:ext cx="19812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&quot;No&quot; Symbol 8"/>
          <p:cNvSpPr/>
          <p:nvPr/>
        </p:nvSpPr>
        <p:spPr>
          <a:xfrm>
            <a:off x="3505200" y="1650332"/>
            <a:ext cx="2895600" cy="2057400"/>
          </a:xfrm>
          <a:prstGeom prst="noSmoking">
            <a:avLst/>
          </a:prstGeom>
          <a:solidFill>
            <a:schemeClr val="accent1">
              <a:alpha val="46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0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4FB0F8-5123-5F4B-A655-C512085FADB8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39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2BD4F3-99C8-E34D-B7ED-C1405FE0BF26}" type="slidenum">
              <a:rPr lang="en-US" sz="1400">
                <a:solidFill>
                  <a:srgbClr val="590A0E"/>
                </a:solidFill>
              </a:rPr>
              <a:pPr/>
              <a:t>53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Shared Sub-Problems</a:t>
            </a:r>
          </a:p>
        </p:txBody>
      </p:sp>
      <p:pic>
        <p:nvPicPr>
          <p:cNvPr id="8397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1339" y="914400"/>
            <a:ext cx="5367337" cy="3943350"/>
          </a:xfrm>
        </p:spPr>
      </p:pic>
    </p:spTree>
    <p:extLst>
      <p:ext uri="{BB962C8B-B14F-4D97-AF65-F5344CB8AC3E}">
        <p14:creationId xmlns:p14="http://schemas.microsoft.com/office/powerpoint/2010/main" val="2203094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DC6291-5A16-FB4B-BD5B-178BE4F46C50}" type="datetime1">
              <a:rPr lang="en-US" sz="1400">
                <a:solidFill>
                  <a:srgbClr val="590A0E"/>
                </a:solidFill>
              </a:rPr>
              <a:pPr/>
              <a:t>10/18/18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60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cs typeface="Arial" charset="0"/>
            </a:endParaRPr>
          </a:p>
        </p:txBody>
      </p:sp>
      <p:sp>
        <p:nvSpPr>
          <p:cNvPr id="860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C9FB81-B224-1342-9655-30D177A42C5C}" type="slidenum">
              <a:rPr lang="en-US" sz="1400">
                <a:solidFill>
                  <a:srgbClr val="590A0E"/>
                </a:solidFill>
              </a:rPr>
              <a:pPr/>
              <a:t>54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Dynamic Programming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3943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DP methods fill tables with partial results and thereby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Avoid doing avoidable repeated work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Solve exponential problems in polynomial time (ok, not really)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ahoma" charset="0"/>
              </a:rPr>
              <a:t>Efficiently store ambiguous structures with shared sub-parts.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Next time we’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ll cover one approach (CKY) that corresponds to a bottom-up strategy</a:t>
            </a:r>
            <a:endParaRPr lang="en-US" sz="2400" dirty="0">
              <a:latin typeface="Tahoma" charset="0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4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A5A954EC-B33E-1B47-AFA9-2B4531AC52D9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082D1DAE-0645-154D-81F8-A00E9D8B65C5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6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Syntax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42950"/>
            <a:ext cx="8686800" cy="3943350"/>
          </a:xfrm>
        </p:spPr>
        <p:txBody>
          <a:bodyPr/>
          <a:lstStyle/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Key notions that we wi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ll cover</a:t>
            </a:r>
          </a:p>
          <a:p>
            <a:pPr lvl="1"/>
            <a:r>
              <a:rPr lang="en-US" sz="2400" dirty="0">
                <a:latin typeface="Tahoma" charset="0"/>
              </a:rPr>
              <a:t>Constituency and ordering</a:t>
            </a:r>
          </a:p>
          <a:p>
            <a:pPr lvl="1"/>
            <a:r>
              <a:rPr lang="en-US" sz="2400" dirty="0">
                <a:latin typeface="Tahoma" charset="0"/>
              </a:rPr>
              <a:t>Grammatical and dependency relations</a:t>
            </a:r>
          </a:p>
          <a:p>
            <a:pPr lvl="2"/>
            <a:r>
              <a:rPr lang="en-US" sz="2000" dirty="0">
                <a:latin typeface="Tahoma" charset="0"/>
                <a:ea typeface="ＭＳ Ｐゴシック" charset="0"/>
              </a:rPr>
              <a:t>Heads, agreement, grammatical function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Key formalisms</a:t>
            </a:r>
          </a:p>
          <a:p>
            <a:pPr lvl="1"/>
            <a:r>
              <a:rPr lang="en-US" sz="2400" dirty="0">
                <a:latin typeface="Tahoma" charset="0"/>
              </a:rPr>
              <a:t>Context-free grammars (</a:t>
            </a:r>
            <a:r>
              <a:rPr lang="en-US" sz="2400" dirty="0" err="1">
                <a:latin typeface="Tahoma" charset="0"/>
              </a:rPr>
              <a:t>inc.</a:t>
            </a:r>
            <a:r>
              <a:rPr lang="en-US" sz="2400" dirty="0">
                <a:latin typeface="Tahoma" charset="0"/>
              </a:rPr>
              <a:t> CCG)</a:t>
            </a:r>
          </a:p>
          <a:p>
            <a:pPr lvl="1"/>
            <a:r>
              <a:rPr lang="en-US" sz="2400" dirty="0">
                <a:latin typeface="Tahoma" charset="0"/>
              </a:rPr>
              <a:t>Dependency grammars</a:t>
            </a:r>
          </a:p>
          <a:p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Resources</a:t>
            </a:r>
          </a:p>
          <a:p>
            <a:pPr lvl="1"/>
            <a:r>
              <a:rPr lang="en-US" sz="2400" dirty="0" err="1">
                <a:latin typeface="Tahoma" charset="0"/>
              </a:rPr>
              <a:t>Treebanks</a:t>
            </a:r>
            <a:endParaRPr lang="en-US" sz="240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8AE3A798-617E-A547-AEF1-7379DE720B35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2B223593-BE3B-E64C-A11E-4A1A91B4373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7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Constituency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91600" cy="39433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basic idea is that groups of words within utterances can be shown to </a:t>
            </a:r>
            <a:r>
              <a:rPr lang="en-US" i="1" dirty="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rPr>
              <a:t>act as single units </a:t>
            </a:r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in some respects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These units form coherent classes that behave in similar ways</a:t>
            </a:r>
          </a:p>
          <a:p>
            <a:pPr lvl="1"/>
            <a:r>
              <a:rPr lang="en-US" dirty="0">
                <a:latin typeface="Tahoma" charset="0"/>
              </a:rPr>
              <a:t>With respect to their internal structure</a:t>
            </a:r>
          </a:p>
          <a:p>
            <a:pPr lvl="1"/>
            <a:r>
              <a:rPr lang="en-US" dirty="0">
                <a:latin typeface="Tahoma" charset="0"/>
              </a:rPr>
              <a:t>And with respect to other units in the language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D597EEE9-A2B7-EA41-8C24-C5E8200BEA28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F5F18A9C-7F96-EE40-8247-CDB2B8B1E8EC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Constituency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42950"/>
            <a:ext cx="8229600" cy="268605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Internal structure</a:t>
            </a:r>
          </a:p>
          <a:p>
            <a:pPr lvl="1"/>
            <a:r>
              <a:rPr lang="en-US" dirty="0">
                <a:latin typeface="Tahoma" charset="0"/>
              </a:rPr>
              <a:t>We can associate an internal structure with each class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External behavior</a:t>
            </a:r>
          </a:p>
          <a:p>
            <a:pPr lvl="1"/>
            <a:r>
              <a:rPr lang="en-US" dirty="0">
                <a:latin typeface="Tahoma" charset="0"/>
              </a:rPr>
              <a:t>We can talk about the constituents that each class commonly associates with (follows, precedes or relates to)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651370DA-1D94-8B4B-A5FA-5BEC5404155C}" type="datetime1">
              <a:rPr lang="en-US" sz="1400">
                <a:solidFill>
                  <a:srgbClr val="590A0E"/>
                </a:solidFill>
                <a:latin typeface="Arial" charset="0"/>
              </a:rPr>
              <a:pPr/>
              <a:t>10/18/18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rgbClr val="181813"/>
                </a:solidFill>
                <a:latin typeface="Arial" charset="0"/>
                <a:cs typeface="Arial" charset="0"/>
              </a:rPr>
              <a:t>                                         Speech and Language Processing - Jurafsky and Martin       </a:t>
            </a:r>
            <a:endParaRPr lang="en-US" sz="1400">
              <a:solidFill>
                <a:srgbClr val="181813"/>
              </a:solidFill>
              <a:latin typeface="Arial" charset="0"/>
              <a:cs typeface="Arial" charset="0"/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16277359-BF8A-9148-8D6F-48E1FC18F71B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9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Constituency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742950"/>
            <a:ext cx="8229600" cy="41148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For example, it makes sense to the say that the following are all </a:t>
            </a:r>
            <a:r>
              <a:rPr lang="en-US" b="1" i="1" dirty="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rPr>
              <a:t>noun phrases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in English...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Why? One piece of evidence is that they all can precede verbs.</a:t>
            </a:r>
          </a:p>
          <a:p>
            <a:pPr lvl="1"/>
            <a:r>
              <a:rPr lang="en-US" dirty="0">
                <a:latin typeface="Tahoma" charset="0"/>
              </a:rPr>
              <a:t>That’</a:t>
            </a:r>
            <a:r>
              <a:rPr lang="en-US" altLang="ja-JP" dirty="0">
                <a:latin typeface="Tahoma" charset="0"/>
              </a:rPr>
              <a:t>s what I mean by external evidence	</a:t>
            </a:r>
            <a:endParaRPr lang="en-US" dirty="0">
              <a:latin typeface="Tahoma" charset="0"/>
            </a:endParaRPr>
          </a:p>
        </p:txBody>
      </p:sp>
      <p:pic>
        <p:nvPicPr>
          <p:cNvPr id="1653765" name="Picture 5" descr="n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343151"/>
            <a:ext cx="8229600" cy="809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16036</TotalTime>
  <Words>2404</Words>
  <Application>Microsoft Macintosh PowerPoint</Application>
  <PresentationFormat>On-screen Show (16:9)</PresentationFormat>
  <Paragraphs>464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Arial</vt:lpstr>
      <vt:lpstr>Bradley Hand ITC TT-Bold</vt:lpstr>
      <vt:lpstr>Symbol</vt:lpstr>
      <vt:lpstr>Tahoma</vt:lpstr>
      <vt:lpstr>Times</vt:lpstr>
      <vt:lpstr>Times New Roman</vt:lpstr>
      <vt:lpstr>Verdana</vt:lpstr>
      <vt:lpstr>Wingdings</vt:lpstr>
      <vt:lpstr>SLP</vt:lpstr>
      <vt:lpstr>Natural Language Processing</vt:lpstr>
      <vt:lpstr>Today</vt:lpstr>
      <vt:lpstr>Syntax</vt:lpstr>
      <vt:lpstr>Syntax in Linguistics</vt:lpstr>
      <vt:lpstr>Syntax</vt:lpstr>
      <vt:lpstr>Syntax</vt:lpstr>
      <vt:lpstr>Constituency</vt:lpstr>
      <vt:lpstr>Constituency</vt:lpstr>
      <vt:lpstr>Constituency</vt:lpstr>
      <vt:lpstr>Grammars and Constituency</vt:lpstr>
      <vt:lpstr>Context-Free Grammars</vt:lpstr>
      <vt:lpstr>Context-Free Grammars</vt:lpstr>
      <vt:lpstr>Some NP Rules</vt:lpstr>
      <vt:lpstr>Toy Grammar</vt:lpstr>
      <vt:lpstr>Derivations</vt:lpstr>
      <vt:lpstr>Definition</vt:lpstr>
      <vt:lpstr>Parsing</vt:lpstr>
      <vt:lpstr>Automatic Syntactic Parse</vt:lpstr>
      <vt:lpstr>An English Grammar Fragment</vt:lpstr>
      <vt:lpstr>Sentence Types</vt:lpstr>
      <vt:lpstr>Noun Phrases</vt:lpstr>
      <vt:lpstr>Noun Phrase Structure</vt:lpstr>
      <vt:lpstr>Noun Phrases</vt:lpstr>
      <vt:lpstr>Determiners</vt:lpstr>
      <vt:lpstr>Nominals</vt:lpstr>
      <vt:lpstr>Postmodifiers</vt:lpstr>
      <vt:lpstr>Noun Phrases</vt:lpstr>
      <vt:lpstr>Verb Phrases</vt:lpstr>
      <vt:lpstr>Subcategorization</vt:lpstr>
      <vt:lpstr>Subcategorization</vt:lpstr>
      <vt:lpstr>Programming Languages  Analogy</vt:lpstr>
      <vt:lpstr>CFG Summary</vt:lpstr>
      <vt:lpstr>Treebanks</vt:lpstr>
      <vt:lpstr>Penn Treebank</vt:lpstr>
      <vt:lpstr>Treebank Grammars</vt:lpstr>
      <vt:lpstr>Treebank Grammars</vt:lpstr>
      <vt:lpstr>Head Finding</vt:lpstr>
      <vt:lpstr>Lexically Decorated Tree</vt:lpstr>
      <vt:lpstr>Head Finding</vt:lpstr>
      <vt:lpstr>Noun Phrases</vt:lpstr>
      <vt:lpstr>Treebank Uses</vt:lpstr>
      <vt:lpstr>Parsing</vt:lpstr>
      <vt:lpstr>For Now</vt:lpstr>
      <vt:lpstr>Search Framework</vt:lpstr>
      <vt:lpstr>Problems</vt:lpstr>
      <vt:lpstr>Ambiguity</vt:lpstr>
      <vt:lpstr>Sample L1 Grammar</vt:lpstr>
      <vt:lpstr>Shared Sub-Problems</vt:lpstr>
      <vt:lpstr>Shared Sub-Problems</vt:lpstr>
      <vt:lpstr>Shared Sub-Problems</vt:lpstr>
      <vt:lpstr>Shared Sub-Problems</vt:lpstr>
      <vt:lpstr>Shared Sub-Problems</vt:lpstr>
      <vt:lpstr>Shared Sub-Problems</vt:lpstr>
      <vt:lpstr>Dynamic Programming</vt:lpstr>
    </vt:vector>
  </TitlesOfParts>
  <Company>University of Colorado at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5582 Artificial Intelligence</dc:title>
  <dc:creator>James Martin</dc:creator>
  <cp:lastModifiedBy>James H. Martin</cp:lastModifiedBy>
  <cp:revision>190</cp:revision>
  <cp:lastPrinted>2010-02-16T16:58:09Z</cp:lastPrinted>
  <dcterms:created xsi:type="dcterms:W3CDTF">2011-02-17T16:51:58Z</dcterms:created>
  <dcterms:modified xsi:type="dcterms:W3CDTF">2018-10-18T19:15:34Z</dcterms:modified>
</cp:coreProperties>
</file>